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99" r:id="rId2"/>
    <p:sldId id="262" r:id="rId3"/>
    <p:sldId id="263" r:id="rId4"/>
    <p:sldId id="264" r:id="rId5"/>
    <p:sldId id="265" r:id="rId6"/>
    <p:sldId id="273" r:id="rId7"/>
    <p:sldId id="274" r:id="rId8"/>
    <p:sldId id="308" r:id="rId9"/>
    <p:sldId id="300" r:id="rId10"/>
    <p:sldId id="275" r:id="rId11"/>
    <p:sldId id="320" r:id="rId12"/>
    <p:sldId id="301" r:id="rId13"/>
    <p:sldId id="282" r:id="rId14"/>
    <p:sldId id="283" r:id="rId15"/>
    <p:sldId id="286" r:id="rId16"/>
    <p:sldId id="293" r:id="rId17"/>
    <p:sldId id="294" r:id="rId18"/>
    <p:sldId id="295" r:id="rId19"/>
    <p:sldId id="296" r:id="rId20"/>
    <p:sldId id="280" r:id="rId21"/>
    <p:sldId id="317" r:id="rId22"/>
    <p:sldId id="318" r:id="rId23"/>
    <p:sldId id="316" r:id="rId24"/>
    <p:sldId id="319" r:id="rId25"/>
    <p:sldId id="302" r:id="rId26"/>
    <p:sldId id="305" r:id="rId27"/>
    <p:sldId id="306" r:id="rId28"/>
    <p:sldId id="307" r:id="rId29"/>
    <p:sldId id="309" r:id="rId30"/>
    <p:sldId id="311" r:id="rId31"/>
    <p:sldId id="310" r:id="rId32"/>
    <p:sldId id="312" r:id="rId33"/>
    <p:sldId id="3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8"/>
    <p:restoredTop sz="69983"/>
  </p:normalViewPr>
  <p:slideViewPr>
    <p:cSldViewPr snapToGrid="0" snapToObjects="1">
      <p:cViewPr varScale="1">
        <p:scale>
          <a:sx n="69" d="100"/>
          <a:sy n="69" d="100"/>
        </p:scale>
        <p:origin x="1088" y="184"/>
      </p:cViewPr>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53178-81E6-2443-A0F6-8F512767F537}" type="datetimeFigureOut">
              <a:rPr lang="en-US" smtClean="0"/>
              <a:t>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8C41D-B31B-5543-B85E-D328FD92333D}" type="slidenum">
              <a:rPr lang="en-US" smtClean="0"/>
              <a:t>‹#›</a:t>
            </a:fld>
            <a:endParaRPr lang="en-US"/>
          </a:p>
        </p:txBody>
      </p:sp>
    </p:spTree>
    <p:extLst>
      <p:ext uri="{BB962C8B-B14F-4D97-AF65-F5344CB8AC3E}">
        <p14:creationId xmlns:p14="http://schemas.microsoft.com/office/powerpoint/2010/main" val="184504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smtClean="0"/>
              <a:t>Thanks to Danny for the invitation to this fantastic symposium and you all for attending. </a:t>
            </a:r>
            <a:r>
              <a:rPr lang="en-US" baseline="0" dirty="0" smtClean="0"/>
              <a:t>It’s an honor to speak after so many great people working so hard to promote diversity in mycology!</a:t>
            </a:r>
          </a:p>
          <a:p>
            <a:pPr lvl="0">
              <a:spcBef>
                <a:spcPts val="0"/>
              </a:spcBef>
              <a:buNone/>
            </a:pPr>
            <a:endParaRPr lang="en-US" baseline="0" dirty="0" smtClean="0"/>
          </a:p>
          <a:p>
            <a:pPr lvl="0">
              <a:spcBef>
                <a:spcPts val="0"/>
              </a:spcBef>
              <a:buNone/>
            </a:pPr>
            <a:r>
              <a:rPr lang="en-US" baseline="0" dirty="0" smtClean="0"/>
              <a:t>I’m Cat. By day, I am </a:t>
            </a:r>
            <a:r>
              <a:rPr lang="en-US" baseline="0" dirty="0" smtClean="0"/>
              <a:t>the last </a:t>
            </a:r>
            <a:r>
              <a:rPr lang="en-US" baseline="0" dirty="0" smtClean="0"/>
              <a:t>PhD student </a:t>
            </a:r>
            <a:r>
              <a:rPr lang="en-US" baseline="0" dirty="0" smtClean="0"/>
              <a:t>of </a:t>
            </a:r>
            <a:r>
              <a:rPr lang="en-US" baseline="0" dirty="0" smtClean="0"/>
              <a:t>distinguished mycologist Tom </a:t>
            </a:r>
            <a:r>
              <a:rPr lang="en-US" baseline="0" dirty="0" err="1" smtClean="0"/>
              <a:t>Bruns</a:t>
            </a:r>
            <a:r>
              <a:rPr lang="en-US" baseline="0" dirty="0" smtClean="0"/>
              <a:t>,  studying </a:t>
            </a:r>
            <a:r>
              <a:rPr lang="en-US" baseline="0" dirty="0" smtClean="0"/>
              <a:t>the chemical ecology of the death cap mushroom, Amanita phalloides. And on nights and weekends you can often find me and compatriots working to make the fields of STEM a truly level playing field. </a:t>
            </a:r>
          </a:p>
          <a:p>
            <a:pPr lvl="0">
              <a:spcBef>
                <a:spcPts val="0"/>
              </a:spcBef>
              <a:buNone/>
            </a:pPr>
            <a:endParaRPr lang="en-US" baseline="0" dirty="0" smtClean="0"/>
          </a:p>
          <a:p>
            <a:pPr lvl="0">
              <a:spcBef>
                <a:spcPts val="0"/>
              </a:spcBef>
              <a:buNone/>
            </a:pPr>
            <a:r>
              <a:rPr lang="en-US" baseline="0" dirty="0" smtClean="0"/>
              <a:t>Today I have just enough time to teach you what unconscious bias looks and a little bit about how to address it. I hope to leave you with an appreciation for how important this topic is for true equity and inclusion in STEM. I will definitely offer you with some evidence-based approaches to addressing bias, and at the end I’ll explain how to learn more if you’re interested in a more in-depth talk or workshop for your institution. </a:t>
            </a:r>
          </a:p>
          <a:p>
            <a:pPr lvl="0">
              <a:spcBef>
                <a:spcPts val="0"/>
              </a:spcBef>
              <a:buNone/>
            </a:pPr>
            <a:endParaRPr lang="en-US" baseline="0" dirty="0" smtClean="0"/>
          </a:p>
        </p:txBody>
      </p:sp>
    </p:spTree>
    <p:extLst>
      <p:ext uri="{BB962C8B-B14F-4D97-AF65-F5344CB8AC3E}">
        <p14:creationId xmlns:p14="http://schemas.microsoft.com/office/powerpoint/2010/main" val="118450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smtClean="0">
                <a:solidFill>
                  <a:schemeClr val="dk1"/>
                </a:solidFill>
              </a:rPr>
              <a:t>Speaking of resources we’ve created</a:t>
            </a:r>
            <a:r>
              <a:rPr lang="mr-IN" dirty="0" smtClean="0">
                <a:solidFill>
                  <a:schemeClr val="dk1"/>
                </a:solidFill>
              </a:rPr>
              <a:t>…</a:t>
            </a:r>
            <a:endParaRPr lang="en-US" dirty="0" smtClean="0">
              <a:solidFill>
                <a:schemeClr val="dk1"/>
              </a:solidFill>
            </a:endParaRPr>
          </a:p>
          <a:p>
            <a:pPr lvl="0">
              <a:spcBef>
                <a:spcPts val="0"/>
              </a:spcBef>
              <a:buNone/>
            </a:pPr>
            <a:endParaRPr lang="en-US" dirty="0" smtClean="0">
              <a:solidFill>
                <a:schemeClr val="dk1"/>
              </a:solidFill>
            </a:endParaRPr>
          </a:p>
          <a:p>
            <a:pPr lvl="0">
              <a:spcBef>
                <a:spcPts val="0"/>
              </a:spcBef>
              <a:buNone/>
            </a:pPr>
            <a:r>
              <a:rPr lang="en" dirty="0" smtClean="0">
                <a:solidFill>
                  <a:schemeClr val="dk1"/>
                </a:solidFill>
              </a:rPr>
              <a:t>Unconscious </a:t>
            </a:r>
            <a:r>
              <a:rPr lang="en" dirty="0">
                <a:solidFill>
                  <a:schemeClr val="dk1"/>
                </a:solidFill>
              </a:rPr>
              <a:t>Bias Project, or UBP, is </a:t>
            </a:r>
            <a:r>
              <a:rPr lang="en-US" dirty="0" smtClean="0">
                <a:solidFill>
                  <a:schemeClr val="dk1"/>
                </a:solidFill>
              </a:rPr>
              <a:t>a</a:t>
            </a:r>
            <a:r>
              <a:rPr lang="en-US" baseline="0" dirty="0" smtClean="0">
                <a:solidFill>
                  <a:schemeClr val="dk1"/>
                </a:solidFill>
              </a:rPr>
              <a:t> registered 501 CS non profit working to help raise awareness about unconscious bias in STEM, and to promote evidence based approaches to reduce bias and its consequences. </a:t>
            </a:r>
          </a:p>
          <a:p>
            <a:pPr lvl="0">
              <a:spcBef>
                <a:spcPts val="0"/>
              </a:spcBef>
              <a:buNone/>
            </a:pPr>
            <a:endParaRPr lang="en-US" baseline="0" dirty="0" smtClean="0">
              <a:solidFill>
                <a:schemeClr val="dk1"/>
              </a:solidFill>
            </a:endParaRPr>
          </a:p>
          <a:p>
            <a:pPr lvl="0">
              <a:spcBef>
                <a:spcPts val="0"/>
              </a:spcBef>
              <a:buNone/>
            </a:pPr>
            <a:endParaRPr lang="en-US" baseline="0" dirty="0" smtClean="0">
              <a:solidFill>
                <a:schemeClr val="dk1"/>
              </a:solidFill>
            </a:endParaRPr>
          </a:p>
        </p:txBody>
      </p:sp>
    </p:spTree>
    <p:extLst>
      <p:ext uri="{BB962C8B-B14F-4D97-AF65-F5344CB8AC3E}">
        <p14:creationId xmlns:p14="http://schemas.microsoft.com/office/powerpoint/2010/main" val="134635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by no means am I doing all this work alone. I’m privileged to work with several awesome people in the Bay Area to develop materials and give workshops about bias, and there are dozens more people that have worked with us and supported us over the last 3 years. We are mostly scientists, working to translate the findings from social psychology to our fellows in STEM, and promoting solutions that are both evidence based and directly relevant to the people in the audience. </a:t>
            </a:r>
            <a:endParaRPr lang="en-US" dirty="0"/>
          </a:p>
        </p:txBody>
      </p:sp>
      <p:sp>
        <p:nvSpPr>
          <p:cNvPr id="4" name="Slide Number Placeholder 3"/>
          <p:cNvSpPr>
            <a:spLocks noGrp="1"/>
          </p:cNvSpPr>
          <p:nvPr>
            <p:ph type="sldNum" sz="quarter" idx="10"/>
          </p:nvPr>
        </p:nvSpPr>
        <p:spPr/>
        <p:txBody>
          <a:bodyPr/>
          <a:lstStyle/>
          <a:p>
            <a:fld id="{6DF8C41D-B31B-5543-B85E-D328FD92333D}" type="slidenum">
              <a:rPr lang="en-US" smtClean="0"/>
              <a:t>11</a:t>
            </a:fld>
            <a:endParaRPr lang="en-US"/>
          </a:p>
        </p:txBody>
      </p:sp>
    </p:spTree>
    <p:extLst>
      <p:ext uri="{BB962C8B-B14F-4D97-AF65-F5344CB8AC3E}">
        <p14:creationId xmlns:p14="http://schemas.microsoft.com/office/powerpoint/2010/main" val="1307610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smtClean="0"/>
              <a:t>For example, in our talks and workshops</a:t>
            </a:r>
            <a:r>
              <a:rPr lang="en-US" baseline="0" dirty="0" smtClean="0"/>
              <a:t> we generally propose </a:t>
            </a:r>
            <a:r>
              <a:rPr lang="en-US" dirty="0" smtClean="0"/>
              <a:t>3 approaches </a:t>
            </a:r>
            <a:r>
              <a:rPr lang="en-US" baseline="0" dirty="0" smtClean="0"/>
              <a:t>to address implicit bias.</a:t>
            </a:r>
          </a:p>
          <a:p>
            <a:pPr lvl="0">
              <a:spcBef>
                <a:spcPts val="0"/>
              </a:spcBef>
              <a:buNone/>
            </a:pPr>
            <a:endParaRPr lang="en" dirty="0" smtClean="0"/>
          </a:p>
          <a:p>
            <a:pPr lvl="0">
              <a:spcBef>
                <a:spcPts val="0"/>
              </a:spcBef>
              <a:buNone/>
            </a:pPr>
            <a:r>
              <a:rPr lang="en" dirty="0" smtClean="0"/>
              <a:t>Words you can say when you find yourself in </a:t>
            </a:r>
            <a:r>
              <a:rPr lang="en-US" dirty="0" smtClean="0"/>
              <a:t>a</a:t>
            </a:r>
            <a:r>
              <a:rPr lang="en-US" baseline="0" dirty="0" smtClean="0"/>
              <a:t> situation where someone else is acting with bias.</a:t>
            </a:r>
          </a:p>
          <a:p>
            <a:pPr lvl="0">
              <a:spcBef>
                <a:spcPts val="0"/>
              </a:spcBef>
              <a:buNone/>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Policies </a:t>
            </a:r>
            <a:r>
              <a:rPr lang="en" dirty="0" smtClean="0"/>
              <a:t>can </a:t>
            </a:r>
            <a:r>
              <a:rPr lang="en" dirty="0"/>
              <a:t>make it easier for people in your organizations to act with less </a:t>
            </a:r>
            <a:r>
              <a:rPr lang="en" dirty="0" smtClean="0"/>
              <a:t>bias</a:t>
            </a:r>
            <a:r>
              <a:rPr lang="en-US" dirty="0" smtClean="0"/>
              <a:t>,</a:t>
            </a:r>
            <a:r>
              <a:rPr lang="en-US" baseline="0" dirty="0" smtClean="0"/>
              <a:t> like anonymizing applications for grad school or faculty positions. </a:t>
            </a:r>
            <a:r>
              <a:rPr lang="en-US" dirty="0" smtClean="0"/>
              <a:t> </a:t>
            </a:r>
            <a:endParaRPr lang="en-US" sz="1200" dirty="0" smtClean="0">
              <a:solidFill>
                <a:schemeClr val="dk1"/>
              </a:solidFill>
              <a:latin typeface="+mn-lt"/>
              <a:ea typeface="Calibri"/>
              <a:cs typeface="Calibri"/>
              <a:sym typeface="Calibri"/>
            </a:endParaRPr>
          </a:p>
          <a:p>
            <a:pPr lvl="0">
              <a:spcBef>
                <a:spcPts val="0"/>
              </a:spcBef>
              <a:buNone/>
            </a:pPr>
            <a:endParaRPr lang="en" dirty="0" smtClean="0"/>
          </a:p>
          <a:p>
            <a:pPr lvl="0">
              <a:spcBef>
                <a:spcPts val="0"/>
              </a:spcBef>
              <a:buNone/>
            </a:pPr>
            <a:r>
              <a:rPr lang="en-US" dirty="0" smtClean="0"/>
              <a:t>And</a:t>
            </a:r>
            <a:r>
              <a:rPr lang="en-US" baseline="0" dirty="0" smtClean="0"/>
              <a:t> lastly there are w</a:t>
            </a:r>
            <a:r>
              <a:rPr lang="en" dirty="0" err="1" smtClean="0"/>
              <a:t>ays</a:t>
            </a:r>
            <a:r>
              <a:rPr lang="en" dirty="0" smtClean="0"/>
              <a:t> to </a:t>
            </a:r>
            <a:r>
              <a:rPr lang="en-US" dirty="0" smtClean="0"/>
              <a:t>reprogram</a:t>
            </a:r>
            <a:r>
              <a:rPr lang="en" dirty="0" smtClean="0"/>
              <a:t> your thoughts and reduce your own unconscious bias,</a:t>
            </a:r>
          </a:p>
          <a:p>
            <a:pPr lvl="0" rtl="0">
              <a:spcBef>
                <a:spcPts val="0"/>
              </a:spcBef>
              <a:buNone/>
            </a:pPr>
            <a:endParaRPr dirty="0"/>
          </a:p>
        </p:txBody>
      </p:sp>
    </p:spTree>
    <p:extLst>
      <p:ext uri="{BB962C8B-B14F-4D97-AF65-F5344CB8AC3E}">
        <p14:creationId xmlns:p14="http://schemas.microsoft.com/office/powerpoint/2010/main" val="1284932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9" name="Shape 4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US" sz="1200" dirty="0" smtClean="0">
                <a:solidFill>
                  <a:schemeClr val="dk1"/>
                </a:solidFill>
                <a:latin typeface="Calibri"/>
                <a:ea typeface="Calibri"/>
                <a:cs typeface="Calibri"/>
                <a:sym typeface="Calibri"/>
              </a:rPr>
              <a:t>Briefly,</a:t>
            </a:r>
            <a:r>
              <a:rPr lang="en-US" sz="1200" baseline="0" dirty="0" smtClean="0">
                <a:solidFill>
                  <a:schemeClr val="dk1"/>
                </a:solidFill>
                <a:latin typeface="Calibri"/>
                <a:ea typeface="Calibri"/>
                <a:cs typeface="Calibri"/>
                <a:sym typeface="Calibri"/>
              </a:rPr>
              <a:t> thoughts: </a:t>
            </a:r>
          </a:p>
          <a:p>
            <a:pPr lvl="0" rtl="0">
              <a:lnSpc>
                <a:spcPct val="115000"/>
              </a:lnSpc>
              <a:spcBef>
                <a:spcPts val="0"/>
              </a:spcBef>
              <a:buClr>
                <a:schemeClr val="dk1"/>
              </a:buClr>
              <a:buSzPct val="91666"/>
              <a:buFont typeface="Arial"/>
              <a:buNone/>
            </a:pPr>
            <a:endParaRPr lang="en-US" sz="1200" baseline="0" dirty="0" smtClean="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US" sz="1200" baseline="0" dirty="0" smtClean="0">
                <a:solidFill>
                  <a:schemeClr val="dk1"/>
                </a:solidFill>
                <a:latin typeface="Calibri"/>
                <a:ea typeface="Calibri"/>
                <a:cs typeface="Calibri"/>
                <a:sym typeface="Calibri"/>
              </a:rPr>
              <a:t>With a show of hands, who in the audience has gone to some sort of diversity training that you found useful?</a:t>
            </a:r>
            <a:endParaRPr lang="en" sz="1200" dirty="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US" sz="1200" dirty="0" smtClean="0">
                <a:solidFill>
                  <a:schemeClr val="dk1"/>
                </a:solidFill>
                <a:latin typeface="Calibri"/>
                <a:ea typeface="Calibri"/>
                <a:cs typeface="Calibri"/>
                <a:sym typeface="Calibri"/>
              </a:rPr>
              <a:t>And how many of you have attended</a:t>
            </a:r>
            <a:r>
              <a:rPr lang="en" sz="1200" dirty="0" smtClean="0">
                <a:solidFill>
                  <a:schemeClr val="dk1"/>
                </a:solidFill>
                <a:latin typeface="Calibri"/>
                <a:ea typeface="Calibri"/>
                <a:cs typeface="Calibri"/>
                <a:sym typeface="Calibri"/>
              </a:rPr>
              <a:t> </a:t>
            </a:r>
            <a:r>
              <a:rPr lang="en-US" sz="1200" dirty="0" smtClean="0">
                <a:solidFill>
                  <a:schemeClr val="dk1"/>
                </a:solidFill>
                <a:latin typeface="Calibri"/>
                <a:ea typeface="Calibri"/>
                <a:cs typeface="Calibri"/>
                <a:sym typeface="Calibri"/>
              </a:rPr>
              <a:t>a </a:t>
            </a:r>
            <a:r>
              <a:rPr lang="en" sz="1200" dirty="0" smtClean="0">
                <a:solidFill>
                  <a:schemeClr val="dk1"/>
                </a:solidFill>
                <a:latin typeface="Calibri"/>
                <a:ea typeface="Calibri"/>
                <a:cs typeface="Calibri"/>
                <a:sym typeface="Calibri"/>
              </a:rPr>
              <a:t>diversity </a:t>
            </a:r>
            <a:r>
              <a:rPr lang="en" sz="1200" dirty="0">
                <a:solidFill>
                  <a:schemeClr val="dk1"/>
                </a:solidFill>
                <a:latin typeface="Calibri"/>
                <a:ea typeface="Calibri"/>
                <a:cs typeface="Calibri"/>
                <a:sym typeface="Calibri"/>
              </a:rPr>
              <a:t>training </a:t>
            </a:r>
            <a:r>
              <a:rPr lang="en-US" sz="1200" dirty="0" smtClean="0">
                <a:solidFill>
                  <a:schemeClr val="dk1"/>
                </a:solidFill>
                <a:latin typeface="Calibri"/>
                <a:ea typeface="Calibri"/>
                <a:cs typeface="Calibri"/>
                <a:sym typeface="Calibri"/>
              </a:rPr>
              <a:t>you</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felt like was a big waste of time? </a:t>
            </a:r>
          </a:p>
          <a:p>
            <a:pPr lvl="0" rtl="0">
              <a:lnSpc>
                <a:spcPct val="115000"/>
              </a:lnSpc>
              <a:spcBef>
                <a:spcPts val="0"/>
              </a:spcBef>
              <a:buClr>
                <a:schemeClr val="dk1"/>
              </a:buClr>
              <a:buSzPct val="91666"/>
              <a:buFont typeface="Arial"/>
              <a:buNone/>
            </a:pPr>
            <a:r>
              <a:rPr lang="en" sz="1200" dirty="0">
                <a:solidFill>
                  <a:schemeClr val="dk1"/>
                </a:solidFill>
                <a:latin typeface="Calibri"/>
                <a:ea typeface="Calibri"/>
                <a:cs typeface="Calibri"/>
                <a:sym typeface="Calibri"/>
              </a:rPr>
              <a:t>As it turns out, a bad training can not only NOT reduce bias, but can actually leave attendees with MORE hostile attitudes towards people that don't look like them. A bad training makes people more aware of our differences, without giving mental strategies to reconcile those differences. I think a lot of backlash towards “diversity trainings” is pretty warranted, and so at UBP we’ve been very careful to only promote evidence-based approaches</a:t>
            </a:r>
            <a:r>
              <a:rPr lang="en" sz="1200" dirty="0" smtClean="0">
                <a:solidFill>
                  <a:schemeClr val="dk1"/>
                </a:solidFill>
                <a:latin typeface="Calibri"/>
                <a:ea typeface="Calibri"/>
                <a:cs typeface="Calibri"/>
                <a:sym typeface="Calibri"/>
              </a:rPr>
              <a:t>.</a:t>
            </a:r>
            <a:endParaRPr lang="en-US" sz="1200" dirty="0" smtClean="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endParaRPr lang="en-US" sz="1200" dirty="0" smtClean="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US" sz="1200" dirty="0" smtClean="0">
                <a:solidFill>
                  <a:schemeClr val="dk1"/>
                </a:solidFill>
                <a:latin typeface="Calibri"/>
                <a:ea typeface="Calibri"/>
                <a:cs typeface="Calibri"/>
                <a:sym typeface="Calibri"/>
              </a:rPr>
              <a:t>And based off the peer reviewed psychology</a:t>
            </a:r>
            <a:r>
              <a:rPr lang="en-US" sz="1200" baseline="0" dirty="0" smtClean="0">
                <a:solidFill>
                  <a:schemeClr val="dk1"/>
                </a:solidFill>
                <a:latin typeface="Calibri"/>
                <a:ea typeface="Calibri"/>
                <a:cs typeface="Calibri"/>
                <a:sym typeface="Calibri"/>
              </a:rPr>
              <a:t> literature we know that there are pre-</a:t>
            </a:r>
            <a:r>
              <a:rPr lang="en-US" sz="1200" baseline="0" dirty="0" err="1" smtClean="0">
                <a:solidFill>
                  <a:schemeClr val="dk1"/>
                </a:solidFill>
                <a:latin typeface="Calibri"/>
                <a:ea typeface="Calibri"/>
                <a:cs typeface="Calibri"/>
                <a:sym typeface="Calibri"/>
              </a:rPr>
              <a:t>reqs</a:t>
            </a:r>
            <a:r>
              <a:rPr lang="en-US" sz="1200" baseline="0" dirty="0" smtClean="0">
                <a:solidFill>
                  <a:schemeClr val="dk1"/>
                </a:solidFill>
                <a:latin typeface="Calibri"/>
                <a:ea typeface="Calibri"/>
                <a:cs typeface="Calibri"/>
                <a:sym typeface="Calibri"/>
              </a:rPr>
              <a:t> to being able to reliably reduce bias. </a:t>
            </a:r>
            <a:endParaRPr lang="en-US" sz="1200" dirty="0" smtClean="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endParaRPr lang="en-US" sz="1200" dirty="0" smtClean="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endParaRPr lang="en" sz="1200" dirty="0">
              <a:solidFill>
                <a:schemeClr val="dk1"/>
              </a:solidFill>
              <a:latin typeface="Calibri"/>
              <a:ea typeface="Calibri"/>
              <a:cs typeface="Calibri"/>
              <a:sym typeface="Calibri"/>
            </a:endParaRPr>
          </a:p>
          <a:p>
            <a:pPr lvl="0" rtl="0">
              <a:spcBef>
                <a:spcPts val="0"/>
              </a:spcBef>
              <a:buNone/>
            </a:pPr>
            <a:endParaRPr dirty="0"/>
          </a:p>
        </p:txBody>
      </p:sp>
    </p:spTree>
    <p:extLst>
      <p:ext uri="{BB962C8B-B14F-4D97-AF65-F5344CB8AC3E}">
        <p14:creationId xmlns:p14="http://schemas.microsoft.com/office/powerpoint/2010/main" val="1553160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US" sz="1200" dirty="0" smtClean="0">
                <a:solidFill>
                  <a:schemeClr val="dk1"/>
                </a:solidFill>
                <a:latin typeface="Calibri"/>
                <a:ea typeface="Calibri"/>
                <a:cs typeface="Calibri"/>
                <a:sym typeface="Calibri"/>
              </a:rPr>
              <a:t>These pre-</a:t>
            </a:r>
            <a:r>
              <a:rPr lang="en-US" sz="1200" dirty="0" err="1" smtClean="0">
                <a:solidFill>
                  <a:schemeClr val="dk1"/>
                </a:solidFill>
                <a:latin typeface="Calibri"/>
                <a:ea typeface="Calibri"/>
                <a:cs typeface="Calibri"/>
                <a:sym typeface="Calibri"/>
              </a:rPr>
              <a:t>reqs</a:t>
            </a:r>
            <a:r>
              <a:rPr lang="en-US" sz="1200" dirty="0" smtClean="0">
                <a:solidFill>
                  <a:schemeClr val="dk1"/>
                </a:solidFill>
                <a:latin typeface="Calibri"/>
                <a:ea typeface="Calibri"/>
                <a:cs typeface="Calibri"/>
                <a:sym typeface="Calibri"/>
              </a:rPr>
              <a:t> are as follows: </a:t>
            </a:r>
          </a:p>
          <a:p>
            <a:pPr lvl="0" rtl="0">
              <a:lnSpc>
                <a:spcPct val="115000"/>
              </a:lnSpc>
              <a:spcBef>
                <a:spcPts val="0"/>
              </a:spcBef>
              <a:buClr>
                <a:schemeClr val="dk1"/>
              </a:buClr>
              <a:buSzPct val="91666"/>
              <a:buFont typeface="Arial"/>
              <a:buNone/>
            </a:pPr>
            <a:r>
              <a:rPr lang="en" sz="1200" dirty="0" smtClean="0">
                <a:solidFill>
                  <a:schemeClr val="dk1"/>
                </a:solidFill>
                <a:latin typeface="Calibri"/>
                <a:ea typeface="Calibri"/>
                <a:cs typeface="Calibri"/>
                <a:sym typeface="Calibri"/>
              </a:rPr>
              <a:t>1</a:t>
            </a:r>
            <a:r>
              <a:rPr lang="en" sz="1200" dirty="0">
                <a:solidFill>
                  <a:schemeClr val="dk1"/>
                </a:solidFill>
                <a:latin typeface="Calibri"/>
                <a:ea typeface="Calibri"/>
                <a:cs typeface="Calibri"/>
                <a:sym typeface="Calibri"/>
              </a:rPr>
              <a:t>) You are motivated to overcome your bias</a:t>
            </a:r>
            <a:r>
              <a:rPr lang="en" sz="1200" dirty="0" smtClean="0">
                <a:solidFill>
                  <a:schemeClr val="dk1"/>
                </a:solidFill>
                <a:latin typeface="Calibri"/>
                <a:ea typeface="Calibri"/>
                <a:cs typeface="Calibri"/>
                <a:sym typeface="Calibri"/>
              </a:rPr>
              <a:t>.</a:t>
            </a:r>
            <a:r>
              <a:rPr lang="en-US" sz="1200" dirty="0" smtClean="0">
                <a:solidFill>
                  <a:schemeClr val="dk1"/>
                </a:solidFill>
                <a:latin typeface="Calibri"/>
                <a:ea typeface="Calibri"/>
                <a:cs typeface="Calibri"/>
                <a:sym typeface="Calibri"/>
              </a:rPr>
              <a:t> That’s why we always make sure</a:t>
            </a:r>
            <a:r>
              <a:rPr lang="en-US" sz="1200" baseline="0" dirty="0" smtClean="0">
                <a:solidFill>
                  <a:schemeClr val="dk1"/>
                </a:solidFill>
                <a:latin typeface="Calibri"/>
                <a:ea typeface="Calibri"/>
                <a:cs typeface="Calibri"/>
                <a:sym typeface="Calibri"/>
              </a:rPr>
              <a:t> our talks thoroughly define the problem of bias. </a:t>
            </a:r>
            <a:endParaRPr lang="en" sz="1200" dirty="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 sz="1200" dirty="0">
                <a:solidFill>
                  <a:schemeClr val="dk1"/>
                </a:solidFill>
                <a:latin typeface="Calibri"/>
                <a:ea typeface="Calibri"/>
                <a:cs typeface="Calibri"/>
                <a:sym typeface="Calibri"/>
              </a:rPr>
              <a:t>2) You become aware of your bias and why it exists. </a:t>
            </a:r>
            <a:r>
              <a:rPr lang="en-US" sz="1200" dirty="0" smtClean="0">
                <a:solidFill>
                  <a:schemeClr val="dk1"/>
                </a:solidFill>
                <a:latin typeface="Calibri"/>
                <a:ea typeface="Calibri"/>
                <a:cs typeface="Calibri"/>
                <a:sym typeface="Calibri"/>
              </a:rPr>
              <a:t>There is a very useful </a:t>
            </a:r>
            <a:r>
              <a:rPr lang="en" sz="1200" dirty="0" smtClean="0">
                <a:solidFill>
                  <a:schemeClr val="dk1"/>
                </a:solidFill>
                <a:latin typeface="Calibri"/>
                <a:ea typeface="Calibri"/>
                <a:cs typeface="Calibri"/>
                <a:sym typeface="Calibri"/>
              </a:rPr>
              <a:t>online </a:t>
            </a:r>
            <a:r>
              <a:rPr lang="en" sz="1200" dirty="0">
                <a:solidFill>
                  <a:schemeClr val="dk1"/>
                </a:solidFill>
                <a:latin typeface="Calibri"/>
                <a:ea typeface="Calibri"/>
                <a:cs typeface="Calibri"/>
                <a:sym typeface="Calibri"/>
              </a:rPr>
              <a:t>test called the Implicit Association Test, which you can find at </a:t>
            </a:r>
            <a:r>
              <a:rPr lang="en" sz="1200" dirty="0" err="1">
                <a:solidFill>
                  <a:schemeClr val="dk1"/>
                </a:solidFill>
                <a:latin typeface="Calibri"/>
                <a:ea typeface="Calibri"/>
                <a:cs typeface="Calibri"/>
                <a:sym typeface="Calibri"/>
              </a:rPr>
              <a:t>projectimplicit.net</a:t>
            </a:r>
            <a:r>
              <a:rPr lang="en" sz="1200" dirty="0">
                <a:solidFill>
                  <a:schemeClr val="dk1"/>
                </a:solidFill>
                <a:latin typeface="Calibri"/>
                <a:ea typeface="Calibri"/>
                <a:cs typeface="Calibri"/>
                <a:sym typeface="Calibri"/>
              </a:rPr>
              <a:t>. This test measures microsecond differences in how quickly you associate certain terms with different groups of people. It’s not a perfect assessment, but it drives home that idea that bias comes from automatic associations that our mind builds, and can be in opposition to our conscious thought.</a:t>
            </a:r>
          </a:p>
          <a:p>
            <a:pPr lvl="0" rtl="0">
              <a:lnSpc>
                <a:spcPct val="115000"/>
              </a:lnSpc>
              <a:spcBef>
                <a:spcPts val="0"/>
              </a:spcBef>
              <a:buClr>
                <a:schemeClr val="dk1"/>
              </a:buClr>
              <a:buSzPct val="91666"/>
              <a:buFont typeface="Arial"/>
              <a:buNone/>
            </a:pPr>
            <a:r>
              <a:rPr lang="en" sz="1200" dirty="0">
                <a:solidFill>
                  <a:schemeClr val="dk1"/>
                </a:solidFill>
                <a:latin typeface="Calibri"/>
                <a:ea typeface="Calibri"/>
                <a:cs typeface="Calibri"/>
                <a:sym typeface="Calibri"/>
              </a:rPr>
              <a:t>3) You learn to detect the subtle influence of stereotypes, which helps you be ready to act and know how to act.</a:t>
            </a:r>
          </a:p>
          <a:p>
            <a:pPr lvl="0" rtl="0">
              <a:lnSpc>
                <a:spcPct val="115000"/>
              </a:lnSpc>
              <a:spcBef>
                <a:spcPts val="0"/>
              </a:spcBef>
              <a:buClr>
                <a:schemeClr val="dk1"/>
              </a:buClr>
              <a:buSzPct val="91666"/>
              <a:buFont typeface="Arial"/>
              <a:buNone/>
            </a:pPr>
            <a:r>
              <a:rPr lang="en" sz="1200" dirty="0">
                <a:solidFill>
                  <a:schemeClr val="dk1"/>
                </a:solidFill>
                <a:latin typeface="Calibri"/>
                <a:ea typeface="Calibri"/>
                <a:cs typeface="Calibri"/>
                <a:sym typeface="Calibri"/>
              </a:rPr>
              <a:t>4) You learn and practice strategies that help reduce automatic bias - yes, you have to practice, without it, there will be no change.</a:t>
            </a:r>
          </a:p>
          <a:p>
            <a:pPr lvl="0" rtl="0">
              <a:spcBef>
                <a:spcPts val="0"/>
              </a:spcBef>
              <a:buNone/>
            </a:pPr>
            <a:endParaRPr lang="en-US" sz="1200" dirty="0" smtClean="0">
              <a:solidFill>
                <a:schemeClr val="dk1"/>
              </a:solidFill>
              <a:latin typeface="Calibri"/>
              <a:ea typeface="Calibri"/>
              <a:cs typeface="Calibri"/>
              <a:sym typeface="Calibri"/>
            </a:endParaRPr>
          </a:p>
          <a:p>
            <a:pPr lvl="0" rtl="0">
              <a:spcBef>
                <a:spcPts val="0"/>
              </a:spcBef>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4081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US" sz="1200" dirty="0" smtClean="0">
                <a:solidFill>
                  <a:schemeClr val="dk1"/>
                </a:solidFill>
                <a:latin typeface="Calibri"/>
                <a:ea typeface="Calibri"/>
                <a:cs typeface="Calibri"/>
                <a:sym typeface="Calibri"/>
              </a:rPr>
              <a:t>One</a:t>
            </a:r>
            <a:r>
              <a:rPr lang="en-US" sz="1200" baseline="0" dirty="0" smtClean="0">
                <a:solidFill>
                  <a:schemeClr val="dk1"/>
                </a:solidFill>
                <a:latin typeface="Calibri"/>
                <a:ea typeface="Calibri"/>
                <a:cs typeface="Calibri"/>
                <a:sym typeface="Calibri"/>
              </a:rPr>
              <a:t> example of an effective strategy is thinking of </a:t>
            </a:r>
            <a:r>
              <a:rPr lang="en" sz="1200" dirty="0" smtClean="0">
                <a:solidFill>
                  <a:schemeClr val="dk1"/>
                </a:solidFill>
                <a:latin typeface="Calibri"/>
                <a:ea typeface="Calibri"/>
                <a:cs typeface="Calibri"/>
                <a:sym typeface="Calibri"/>
              </a:rPr>
              <a:t>counter-stereotypic </a:t>
            </a:r>
            <a:r>
              <a:rPr lang="en" sz="1200" dirty="0">
                <a:solidFill>
                  <a:schemeClr val="dk1"/>
                </a:solidFill>
                <a:latin typeface="Calibri"/>
                <a:ea typeface="Calibri"/>
                <a:cs typeface="Calibri"/>
                <a:sym typeface="Calibri"/>
              </a:rPr>
              <a:t>examples. </a:t>
            </a:r>
            <a:r>
              <a:rPr lang="en" sz="1200" dirty="0" smtClean="0">
                <a:solidFill>
                  <a:schemeClr val="dk1"/>
                </a:solidFill>
                <a:latin typeface="Calibri"/>
                <a:ea typeface="Calibri"/>
                <a:cs typeface="Calibri"/>
                <a:sym typeface="Calibri"/>
              </a:rPr>
              <a:t>When</a:t>
            </a:r>
            <a:r>
              <a:rPr lang="en-US" sz="1200" dirty="0" smtClean="0">
                <a:solidFill>
                  <a:schemeClr val="dk1"/>
                </a:solidFill>
                <a:latin typeface="Calibri"/>
                <a:ea typeface="Calibri"/>
                <a:cs typeface="Calibri"/>
                <a:sym typeface="Calibri"/>
              </a:rPr>
              <a:t> you notice yourself thinking</a:t>
            </a:r>
            <a:r>
              <a:rPr lang="en-US" sz="1200" baseline="0" dirty="0" smtClean="0">
                <a:solidFill>
                  <a:schemeClr val="dk1"/>
                </a:solidFill>
                <a:latin typeface="Calibri"/>
                <a:ea typeface="Calibri"/>
                <a:cs typeface="Calibri"/>
                <a:sym typeface="Calibri"/>
              </a:rPr>
              <a:t> a stereotypic thought, or if</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you’re presented with a stereotype, picture a counter example to that </a:t>
            </a:r>
            <a:r>
              <a:rPr lang="en" sz="1200" dirty="0" smtClean="0">
                <a:solidFill>
                  <a:schemeClr val="dk1"/>
                </a:solidFill>
                <a:latin typeface="Calibri"/>
                <a:ea typeface="Calibri"/>
                <a:cs typeface="Calibri"/>
                <a:sym typeface="Calibri"/>
              </a:rPr>
              <a:t>stereotype</a:t>
            </a:r>
            <a:r>
              <a:rPr lang="en-US" sz="1200" dirty="0" smtClean="0">
                <a:solidFill>
                  <a:schemeClr val="dk1"/>
                </a:solidFill>
                <a:latin typeface="Calibri"/>
                <a:ea typeface="Calibri"/>
                <a:cs typeface="Calibri"/>
                <a:sym typeface="Calibri"/>
              </a:rPr>
              <a:t>.</a:t>
            </a:r>
            <a:r>
              <a:rPr lang="en-US" sz="1200" baseline="0" dirty="0" smtClean="0">
                <a:solidFill>
                  <a:schemeClr val="dk1"/>
                </a:solidFill>
                <a:latin typeface="Calibri"/>
                <a:ea typeface="Calibri"/>
                <a:cs typeface="Calibri"/>
                <a:sym typeface="Calibri"/>
              </a:rPr>
              <a:t> The counter-stereotype</a:t>
            </a:r>
            <a:r>
              <a:rPr lang="en" sz="1200" dirty="0" smtClean="0">
                <a:solidFill>
                  <a:schemeClr val="dk1"/>
                </a:solidFill>
                <a:latin typeface="Calibri"/>
                <a:ea typeface="Calibri"/>
                <a:cs typeface="Calibri"/>
                <a:sym typeface="Calibri"/>
              </a:rPr>
              <a:t> </a:t>
            </a:r>
            <a:r>
              <a:rPr lang="en-US" sz="1200" dirty="0" smtClean="0">
                <a:solidFill>
                  <a:schemeClr val="dk1"/>
                </a:solidFill>
                <a:latin typeface="Calibri"/>
                <a:ea typeface="Calibri"/>
                <a:cs typeface="Calibri"/>
                <a:sym typeface="Calibri"/>
              </a:rPr>
              <a:t>who</a:t>
            </a:r>
            <a:r>
              <a:rPr lang="en-US" sz="1200" baseline="0" dirty="0" smtClean="0">
                <a:solidFill>
                  <a:schemeClr val="dk1"/>
                </a:solidFill>
                <a:latin typeface="Calibri"/>
                <a:ea typeface="Calibri"/>
                <a:cs typeface="Calibri"/>
                <a:sym typeface="Calibri"/>
              </a:rPr>
              <a:t> can be</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a friend, a famous person, or a fictional character. </a:t>
            </a:r>
            <a:endParaRPr lang="en-US" sz="1200" dirty="0" smtClean="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endParaRPr lang="en-US" sz="1200" dirty="0" smtClean="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 sz="1200" dirty="0" smtClean="0">
                <a:solidFill>
                  <a:schemeClr val="dk1"/>
                </a:solidFill>
                <a:latin typeface="Calibri"/>
                <a:ea typeface="Calibri"/>
                <a:cs typeface="Calibri"/>
                <a:sym typeface="Calibri"/>
              </a:rPr>
              <a:t>One </a:t>
            </a:r>
            <a:r>
              <a:rPr lang="en" sz="1200" dirty="0">
                <a:solidFill>
                  <a:schemeClr val="dk1"/>
                </a:solidFill>
                <a:latin typeface="Calibri"/>
                <a:ea typeface="Calibri"/>
                <a:cs typeface="Calibri"/>
                <a:sym typeface="Calibri"/>
              </a:rPr>
              <a:t>paper found that conjuring an image of </a:t>
            </a:r>
            <a:r>
              <a:rPr lang="en-US" sz="1200" dirty="0" smtClean="0">
                <a:solidFill>
                  <a:schemeClr val="dk1"/>
                </a:solidFill>
                <a:latin typeface="Calibri"/>
                <a:ea typeface="Calibri"/>
                <a:cs typeface="Calibri"/>
                <a:sym typeface="Calibri"/>
              </a:rPr>
              <a:t>former US</a:t>
            </a:r>
            <a:r>
              <a:rPr lang="en-US" sz="1200" baseline="0" dirty="0" smtClean="0">
                <a:solidFill>
                  <a:schemeClr val="dk1"/>
                </a:solidFill>
                <a:latin typeface="Calibri"/>
                <a:ea typeface="Calibri"/>
                <a:cs typeface="Calibri"/>
                <a:sym typeface="Calibri"/>
              </a:rPr>
              <a:t> president Barack </a:t>
            </a:r>
            <a:r>
              <a:rPr lang="en" sz="1200" dirty="0" smtClean="0">
                <a:solidFill>
                  <a:schemeClr val="dk1"/>
                </a:solidFill>
                <a:latin typeface="Calibri"/>
                <a:ea typeface="Calibri"/>
                <a:cs typeface="Calibri"/>
                <a:sym typeface="Calibri"/>
              </a:rPr>
              <a:t>Obama </a:t>
            </a:r>
            <a:r>
              <a:rPr lang="en" sz="1200" dirty="0">
                <a:solidFill>
                  <a:schemeClr val="dk1"/>
                </a:solidFill>
                <a:latin typeface="Calibri"/>
                <a:ea typeface="Calibri"/>
                <a:cs typeface="Calibri"/>
                <a:sym typeface="Calibri"/>
              </a:rPr>
              <a:t>after exposure to an anti-Black stereotype can be enough to reduce how much someone acts with bias, which is pretty cool.</a:t>
            </a:r>
          </a:p>
          <a:p>
            <a:pPr lvl="0" rtl="0">
              <a:spcBef>
                <a:spcPts val="0"/>
              </a:spcBef>
              <a:buNone/>
            </a:pPr>
            <a:endParaRPr dirty="0"/>
          </a:p>
        </p:txBody>
      </p:sp>
    </p:spTree>
    <p:extLst>
      <p:ext uri="{BB962C8B-B14F-4D97-AF65-F5344CB8AC3E}">
        <p14:creationId xmlns:p14="http://schemas.microsoft.com/office/powerpoint/2010/main" val="47244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Lastly, words. It’s really </a:t>
            </a:r>
            <a:r>
              <a:rPr lang="en-US" baseline="0" dirty="0" smtClean="0"/>
              <a:t>important to speak up when others vocalize bias. Over the years, w</a:t>
            </a:r>
            <a:r>
              <a:rPr lang="en" dirty="0" err="1" smtClean="0"/>
              <a:t>e’ve</a:t>
            </a:r>
            <a:r>
              <a:rPr lang="en" dirty="0" smtClean="0"/>
              <a:t> </a:t>
            </a:r>
            <a:r>
              <a:rPr lang="en" dirty="0"/>
              <a:t>been working with an amazing cartoonist Theresa </a:t>
            </a:r>
            <a:r>
              <a:rPr lang="en" dirty="0" err="1"/>
              <a:t>Oborn</a:t>
            </a:r>
            <a:r>
              <a:rPr lang="en" dirty="0"/>
              <a:t> to illustrate real scenarios that come up. </a:t>
            </a:r>
            <a:endParaRPr lang="en-US" dirty="0" smtClean="0"/>
          </a:p>
          <a:p>
            <a:pPr lvl="0" rtl="0">
              <a:spcBef>
                <a:spcPts val="0"/>
              </a:spcBef>
              <a:buNone/>
            </a:pPr>
            <a:endParaRPr lang="en-US" dirty="0" smtClean="0"/>
          </a:p>
          <a:p>
            <a:pPr lvl="0" rtl="0">
              <a:spcBef>
                <a:spcPts val="0"/>
              </a:spcBef>
              <a:buNone/>
            </a:pPr>
            <a:r>
              <a:rPr lang="en-US" dirty="0" smtClean="0"/>
              <a:t>We have a lot of cartoons that</a:t>
            </a:r>
            <a:r>
              <a:rPr lang="en-US" baseline="0" dirty="0" smtClean="0"/>
              <a:t> cover many different flavors of unconscious bias,</a:t>
            </a:r>
            <a:r>
              <a:rPr lang="en-US" dirty="0" smtClean="0"/>
              <a:t> but today</a:t>
            </a:r>
            <a:r>
              <a:rPr lang="en-US" baseline="0" dirty="0" smtClean="0"/>
              <a:t> I have time to show you one.</a:t>
            </a:r>
            <a:endParaRPr lang="en" dirty="0"/>
          </a:p>
        </p:txBody>
      </p:sp>
    </p:spTree>
    <p:extLst>
      <p:ext uri="{BB962C8B-B14F-4D97-AF65-F5344CB8AC3E}">
        <p14:creationId xmlns:p14="http://schemas.microsoft.com/office/powerpoint/2010/main" val="1986160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dirty="0" smtClean="0"/>
              <a:t>Here’s </a:t>
            </a:r>
            <a:r>
              <a:rPr lang="en" dirty="0"/>
              <a:t>one of her cartoons. Who’s heard this one before? “She’s really smart, but I wish she wasn’t so bossy!” Yeah, I thought so, me too. </a:t>
            </a:r>
            <a:endParaRPr lang="en-US" dirty="0" smtClean="0"/>
          </a:p>
          <a:p>
            <a:pPr lvl="0" rtl="0">
              <a:spcBef>
                <a:spcPts val="0"/>
              </a:spcBef>
              <a:buNone/>
            </a:pPr>
            <a:r>
              <a:rPr lang="en-US" dirty="0" smtClean="0"/>
              <a:t>It’s been well established</a:t>
            </a:r>
            <a:r>
              <a:rPr lang="en-US" baseline="0" dirty="0" smtClean="0"/>
              <a:t> than the same sorts of leadership behavior are often interpreted very differently when displayed by a man vs a woman or non-binary person. </a:t>
            </a:r>
          </a:p>
          <a:p>
            <a:pPr lvl="0" rtl="0">
              <a:spcBef>
                <a:spcPts val="0"/>
              </a:spcBef>
              <a:buNone/>
            </a:pPr>
            <a:endParaRPr lang="en-US" dirty="0" smtClean="0"/>
          </a:p>
          <a:p>
            <a:pPr lvl="0" rtl="0">
              <a:spcBef>
                <a:spcPts val="0"/>
              </a:spcBef>
              <a:buNone/>
            </a:pPr>
            <a:r>
              <a:rPr lang="en" dirty="0" smtClean="0"/>
              <a:t>What </a:t>
            </a:r>
            <a:r>
              <a:rPr lang="en" dirty="0"/>
              <a:t>are your options when someone says this to you? One option is to say nothing—it’s ok to pick your battles. Another option is to observe that the comment is stereotypical and hurtful, like saying “ouch, that’s a bit harsh”</a:t>
            </a:r>
          </a:p>
        </p:txBody>
      </p:sp>
    </p:spTree>
    <p:extLst>
      <p:ext uri="{BB962C8B-B14F-4D97-AF65-F5344CB8AC3E}">
        <p14:creationId xmlns:p14="http://schemas.microsoft.com/office/powerpoint/2010/main" val="1560261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a:p>
            <a:pPr lvl="0" rtl="0">
              <a:spcBef>
                <a:spcPts val="0"/>
              </a:spcBef>
              <a:buNone/>
            </a:pPr>
            <a:r>
              <a:rPr lang="en" dirty="0"/>
              <a:t>Another option is to redirect by countering the stereotype, like saying “she’s not bossy, she’s a leader!” A positive comment like this can help weaken the negative stereotype for those around you, without being too confrontational or derailing the conversation. Instead of a </a:t>
            </a:r>
            <a:r>
              <a:rPr lang="en" dirty="0" err="1"/>
              <a:t>microaggression</a:t>
            </a:r>
            <a:r>
              <a:rPr lang="en" dirty="0"/>
              <a:t>, this is a </a:t>
            </a:r>
            <a:r>
              <a:rPr lang="en" dirty="0" err="1"/>
              <a:t>microaffection</a:t>
            </a:r>
            <a:r>
              <a:rPr lang="en" dirty="0"/>
              <a:t>!</a:t>
            </a:r>
          </a:p>
        </p:txBody>
      </p:sp>
    </p:spTree>
    <p:extLst>
      <p:ext uri="{BB962C8B-B14F-4D97-AF65-F5344CB8AC3E}">
        <p14:creationId xmlns:p14="http://schemas.microsoft.com/office/powerpoint/2010/main" val="1323955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smtClean="0"/>
              <a:t>If </a:t>
            </a:r>
            <a:r>
              <a:rPr lang="en" dirty="0"/>
              <a:t>unconscious bias is a common occurrence in your environment, consider using the Buddy System. That can make sticking up for your coworkers like in the previous cartoon even more powerful.</a:t>
            </a:r>
          </a:p>
          <a:p>
            <a:pPr lvl="0" rtl="0">
              <a:spcBef>
                <a:spcPts val="0"/>
              </a:spcBef>
              <a:buClr>
                <a:schemeClr val="dk1"/>
              </a:buClr>
              <a:buSzPct val="100000"/>
              <a:buFont typeface="Arial"/>
              <a:buNone/>
            </a:pPr>
            <a:endParaRPr dirty="0"/>
          </a:p>
          <a:p>
            <a:pPr lvl="0" rtl="0">
              <a:spcBef>
                <a:spcPts val="0"/>
              </a:spcBef>
              <a:buClr>
                <a:schemeClr val="dk1"/>
              </a:buClr>
              <a:buSzPct val="100000"/>
              <a:buFont typeface="Arial"/>
              <a:buNone/>
            </a:pPr>
            <a:r>
              <a:rPr lang="en" dirty="0"/>
              <a:t>To use the buddy system, simply find a buddy. Maybe you have a secret handshake, or a decoder ring. Anyways, once you have your buddy, you and your buddy can remind each other before meetings or events to be on the lookout for bias. A bias buddy is strongest when you’re different races, genders, religion, etc. A bias buddy can do many things! For example:</a:t>
            </a:r>
          </a:p>
          <a:p>
            <a:pPr lvl="0" rtl="0">
              <a:spcBef>
                <a:spcPts val="0"/>
              </a:spcBef>
              <a:buClr>
                <a:schemeClr val="dk1"/>
              </a:buClr>
              <a:buSzPct val="100000"/>
              <a:buFont typeface="Arial"/>
              <a:buNone/>
            </a:pPr>
            <a:r>
              <a:rPr lang="en" dirty="0"/>
              <a:t>Interruptions:       “I want to hear what Sarah has to say.”</a:t>
            </a:r>
          </a:p>
          <a:p>
            <a:pPr lvl="0" rtl="0">
              <a:spcBef>
                <a:spcPts val="0"/>
              </a:spcBef>
              <a:buClr>
                <a:schemeClr val="dk1"/>
              </a:buClr>
              <a:buSzPct val="100000"/>
              <a:buFont typeface="Arial"/>
              <a:buNone/>
            </a:pPr>
            <a:r>
              <a:rPr lang="en" dirty="0"/>
              <a:t> Credit:          “Ahmed just said that 15 minutes ago.”</a:t>
            </a:r>
          </a:p>
          <a:p>
            <a:pPr lvl="0">
              <a:spcBef>
                <a:spcPts val="0"/>
              </a:spcBef>
              <a:buNone/>
            </a:pPr>
            <a:r>
              <a:rPr lang="en" dirty="0"/>
              <a:t>Emotional support:       “She was a real jerk to you in there.”</a:t>
            </a:r>
          </a:p>
          <a:p>
            <a:pPr lvl="0" rtl="0">
              <a:spcBef>
                <a:spcPts val="0"/>
              </a:spcBef>
              <a:buClr>
                <a:schemeClr val="dk1"/>
              </a:buClr>
              <a:buSzPct val="100000"/>
              <a:buFont typeface="Arial"/>
              <a:buNone/>
            </a:pPr>
            <a:r>
              <a:rPr lang="en" dirty="0"/>
              <a:t>You can also get recon after the fact.</a:t>
            </a:r>
          </a:p>
          <a:p>
            <a:pPr lvl="0" rtl="0">
              <a:spcBef>
                <a:spcPts val="0"/>
              </a:spcBef>
              <a:buNone/>
            </a:pPr>
            <a:r>
              <a:rPr lang="en" dirty="0"/>
              <a:t>If you witness someone say something biased but are unsure about what the victim actually wants in the moment, you can check in with them afterwards and ask them what they would appreciate you saying in the future. This might be an especially good strategy if you witness someone with a disability receiving bias, and you don’t want to come off as patronizing, and/or you are unsure about how the disability affects them.</a:t>
            </a:r>
          </a:p>
        </p:txBody>
      </p:sp>
    </p:spTree>
    <p:extLst>
      <p:ext uri="{BB962C8B-B14F-4D97-AF65-F5344CB8AC3E}">
        <p14:creationId xmlns:p14="http://schemas.microsoft.com/office/powerpoint/2010/main" val="23260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dirty="0" smtClean="0"/>
              <a:t>To </a:t>
            </a:r>
            <a:r>
              <a:rPr lang="en" dirty="0"/>
              <a:t>get started, let’s get on the same page about what bias is. </a:t>
            </a:r>
            <a:r>
              <a:rPr lang="en-US" dirty="0" smtClean="0"/>
              <a:t>Unconscious or implicit bias</a:t>
            </a:r>
            <a:r>
              <a:rPr lang="en" dirty="0" smtClean="0"/>
              <a:t> </a:t>
            </a:r>
            <a:r>
              <a:rPr lang="en" dirty="0"/>
              <a:t>is prejudice in favor of or against one thing, person, or group compared with another, usually in a way considered to be unfair. </a:t>
            </a:r>
            <a:r>
              <a:rPr lang="en-US" dirty="0" smtClean="0"/>
              <a:t>Moreover </a:t>
            </a:r>
            <a:r>
              <a:rPr lang="en-US" dirty="0" smtClean="0"/>
              <a:t>you can have bias </a:t>
            </a:r>
            <a:r>
              <a:rPr lang="en" dirty="0" smtClean="0"/>
              <a:t>even </a:t>
            </a:r>
            <a:r>
              <a:rPr lang="en" dirty="0"/>
              <a:t>though you don’t consciously agree with it or even know it’s there</a:t>
            </a:r>
            <a:r>
              <a:rPr lang="en" dirty="0" smtClean="0"/>
              <a:t>.</a:t>
            </a:r>
            <a:r>
              <a:rPr lang="en-US" smtClean="0"/>
              <a:t> </a:t>
            </a:r>
            <a:endParaRPr lang="en" dirty="0"/>
          </a:p>
        </p:txBody>
      </p:sp>
    </p:spTree>
    <p:extLst>
      <p:ext uri="{BB962C8B-B14F-4D97-AF65-F5344CB8AC3E}">
        <p14:creationId xmlns:p14="http://schemas.microsoft.com/office/powerpoint/2010/main" val="1471433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We’re really excited to be growing our membership so we can reach even more people. If you are interested in joining us, please take my business card. </a:t>
            </a:r>
          </a:p>
          <a:p>
            <a:endParaRPr lang="en-US" baseline="0" dirty="0" smtClean="0"/>
          </a:p>
          <a:p>
            <a:r>
              <a:rPr lang="en-US" baseline="0" dirty="0" smtClean="0"/>
              <a:t>We’ve given a lot of talks already.  If this I have a call with Microsoft the day after I get back next week, and they’ve got money so we charge them corporate rates, but we’re not in this to make money. We just want to make STEM better, and so we don’t charge academics nearly as much as the tech companies. </a:t>
            </a:r>
          </a:p>
          <a:p>
            <a:endParaRPr lang="en-US" baseline="0" dirty="0" smtClean="0"/>
          </a:p>
          <a:p>
            <a:r>
              <a:rPr lang="en-US" baseline="0" dirty="0" smtClean="0"/>
              <a:t>Your institution could be next!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DF8C41D-B31B-5543-B85E-D328FD92333D}" type="slidenum">
              <a:rPr lang="en-US" smtClean="0"/>
              <a:t>20</a:t>
            </a:fld>
            <a:endParaRPr lang="en-US"/>
          </a:p>
        </p:txBody>
      </p:sp>
    </p:spTree>
    <p:extLst>
      <p:ext uri="{BB962C8B-B14F-4D97-AF65-F5344CB8AC3E}">
        <p14:creationId xmlns:p14="http://schemas.microsoft.com/office/powerpoint/2010/main" val="951101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dirty="0" smtClean="0"/>
              <a:t>And </a:t>
            </a:r>
            <a:r>
              <a:rPr lang="en" dirty="0"/>
              <a:t>with that, let’s wrap it up. Yes, unconscious bias is a real problem. And yes, ways to reduce unconscious bias are real too. No matter what roles we play in different situations and different organizations, we each have options for what to say in the moment when we see or experience unconscious bias, and what policies we can advocate for that can guide everyone towards less bias. And even though most of us have unconscious bias, those biases don’t own us. With dedication, we can practice breaking the bias habit and becoming closer to the people around us, and becoming closer to the people we want to be.</a:t>
            </a:r>
          </a:p>
        </p:txBody>
      </p:sp>
    </p:spTree>
    <p:extLst>
      <p:ext uri="{BB962C8B-B14F-4D97-AF65-F5344CB8AC3E}">
        <p14:creationId xmlns:p14="http://schemas.microsoft.com/office/powerpoint/2010/main" val="1988566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9" name="Shape 6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smtClean="0"/>
              <a:t>One last time </a:t>
            </a:r>
            <a:r>
              <a:rPr lang="en-US" baseline="0" dirty="0" smtClean="0"/>
              <a:t>I want to remind you that we have an ever-growing list of resources on our website, so please don’t hesitate to reach out with questions or comments or stories that can be made into bias cartoons</a:t>
            </a:r>
            <a:r>
              <a:rPr lang="en-US" baseline="0" dirty="0" smtClean="0"/>
              <a:t>. </a:t>
            </a:r>
            <a:endParaRPr lang="en-US" baseline="0" dirty="0" smtClean="0"/>
          </a:p>
          <a:p>
            <a:pPr lvl="0">
              <a:spcBef>
                <a:spcPts val="0"/>
              </a:spcBef>
              <a:buNone/>
            </a:pPr>
            <a:endParaRPr lang="en-US" baseline="0" dirty="0" smtClean="0"/>
          </a:p>
          <a:p>
            <a:pPr lvl="0">
              <a:spcBef>
                <a:spcPts val="0"/>
              </a:spcBef>
              <a:buNone/>
            </a:pPr>
            <a:r>
              <a:rPr lang="en-US" baseline="0" dirty="0" smtClean="0"/>
              <a:t>Thank you all for your attention, and I’m happy to take questions. </a:t>
            </a:r>
            <a:endParaRPr lang="en" dirty="0"/>
          </a:p>
        </p:txBody>
      </p:sp>
    </p:spTree>
    <p:extLst>
      <p:ext uri="{BB962C8B-B14F-4D97-AF65-F5344CB8AC3E}">
        <p14:creationId xmlns:p14="http://schemas.microsoft.com/office/powerpoint/2010/main" val="1065074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For </a:t>
            </a:r>
            <a:r>
              <a:rPr lang="en" sz="1200" dirty="0">
                <a:solidFill>
                  <a:schemeClr val="dk1"/>
                </a:solidFill>
                <a:latin typeface="Calibri"/>
                <a:ea typeface="Calibri"/>
                <a:cs typeface="Calibri"/>
                <a:sym typeface="Calibri"/>
              </a:rPr>
              <a:t>example, while researching, we came across this fantastic paper. </a:t>
            </a:r>
          </a:p>
          <a:p>
            <a:pPr lvl="0" rtl="0">
              <a:lnSpc>
                <a:spcPct val="115000"/>
              </a:lnSpc>
              <a:spcBef>
                <a:spcPts val="0"/>
              </a:spcBef>
              <a:buNone/>
            </a:pPr>
            <a:r>
              <a:rPr lang="en" sz="1200" dirty="0">
                <a:solidFill>
                  <a:schemeClr val="dk1"/>
                </a:solidFill>
                <a:latin typeface="Calibri"/>
                <a:ea typeface="Calibri"/>
                <a:cs typeface="Calibri"/>
                <a:sym typeface="Calibri"/>
              </a:rPr>
              <a:t>In a controlled lab setting, these researchers found their training worked to reduce unconscious bias for at least 3 months! </a:t>
            </a:r>
          </a:p>
          <a:p>
            <a:pPr lvl="0" rtl="0">
              <a:lnSpc>
                <a:spcPct val="115000"/>
              </a:lnSpc>
              <a:spcBef>
                <a:spcPts val="0"/>
              </a:spcBef>
              <a:buNone/>
            </a:pPr>
            <a:r>
              <a:rPr lang="en" sz="1200" dirty="0">
                <a:solidFill>
                  <a:schemeClr val="dk1"/>
                </a:solidFill>
                <a:latin typeface="Calibri"/>
                <a:ea typeface="Calibri"/>
                <a:cs typeface="Calibri"/>
                <a:sym typeface="Calibri"/>
              </a:rPr>
              <a:t>So, we contacted them, and they sent us all their materials, and we’ve given the workshop to a few different groups now. Attendees just have to bring a laptop and 90 minutes of their time, and afterward they are statistically likely to have less bias. It’s amazing!</a:t>
            </a:r>
          </a:p>
          <a:p>
            <a:pPr lvl="0" rtl="0">
              <a:lnSpc>
                <a:spcPct val="115000"/>
              </a:lnSpc>
              <a:spcBef>
                <a:spcPts val="0"/>
              </a:spcBef>
              <a:buNone/>
            </a:pPr>
            <a:r>
              <a:rPr lang="en" sz="1200" dirty="0">
                <a:solidFill>
                  <a:schemeClr val="dk1"/>
                </a:solidFill>
                <a:latin typeface="Calibri"/>
                <a:ea typeface="Calibri"/>
                <a:cs typeface="Calibri"/>
                <a:sym typeface="Calibri"/>
              </a:rPr>
              <a:t>One of the reasons it seems to be </a:t>
            </a:r>
            <a:r>
              <a:rPr lang="en" sz="1200" dirty="0" err="1">
                <a:solidFill>
                  <a:schemeClr val="dk1"/>
                </a:solidFill>
                <a:latin typeface="Calibri"/>
                <a:ea typeface="Calibri"/>
                <a:cs typeface="Calibri"/>
                <a:sym typeface="Calibri"/>
              </a:rPr>
              <a:t>soo</a:t>
            </a:r>
            <a:r>
              <a:rPr lang="en" sz="1200" dirty="0">
                <a:solidFill>
                  <a:schemeClr val="dk1"/>
                </a:solidFill>
                <a:latin typeface="Calibri"/>
                <a:ea typeface="Calibri"/>
                <a:cs typeface="Calibri"/>
                <a:sym typeface="Calibri"/>
              </a:rPr>
              <a:t> effective is that attendees leave with an increased concern about unconscious bias, which encourages them to continue applying the mental exercises they learned in the workshop, thus continually reducing bias over time.</a:t>
            </a:r>
          </a:p>
          <a:p>
            <a:pPr lvl="0">
              <a:spcBef>
                <a:spcPts val="0"/>
              </a:spcBef>
              <a:buNone/>
            </a:pPr>
            <a:endParaRPr dirty="0"/>
          </a:p>
          <a:p>
            <a:pPr lvl="0" rtl="0">
              <a:lnSpc>
                <a:spcPct val="115000"/>
              </a:lnSpc>
              <a:spcBef>
                <a:spcPts val="0"/>
              </a:spcBef>
              <a:buClr>
                <a:schemeClr val="dk1"/>
              </a:buClr>
              <a:buSzPct val="91666"/>
              <a:buFont typeface="Arial"/>
              <a:buNone/>
            </a:pPr>
            <a:r>
              <a:rPr lang="en" sz="1200" dirty="0">
                <a:solidFill>
                  <a:schemeClr val="dk1"/>
                </a:solidFill>
                <a:latin typeface="Calibri"/>
                <a:ea typeface="Calibri"/>
                <a:cs typeface="Calibri"/>
                <a:sym typeface="Calibri"/>
              </a:rPr>
              <a:t>Now I'd like to distill their entire paper into the next 5 minutes for your take homes on how to change your own thoughts.</a:t>
            </a:r>
          </a:p>
          <a:p>
            <a:pPr lvl="0" rtl="0">
              <a:lnSpc>
                <a:spcPct val="115000"/>
              </a:lnSpc>
              <a:spcBef>
                <a:spcPts val="0"/>
              </a:spcBef>
              <a:buNone/>
            </a:pPr>
            <a:r>
              <a:rPr lang="en" sz="1200" dirty="0">
                <a:solidFill>
                  <a:schemeClr val="dk1"/>
                </a:solidFill>
                <a:latin typeface="Calibri"/>
                <a:ea typeface="Calibri"/>
                <a:cs typeface="Calibri"/>
                <a:sym typeface="Calibri"/>
              </a:rPr>
              <a:t>There are certain prerequisites necessary to reliably reduce bias:</a:t>
            </a:r>
          </a:p>
        </p:txBody>
      </p:sp>
    </p:spTree>
    <p:extLst>
      <p:ext uri="{BB962C8B-B14F-4D97-AF65-F5344CB8AC3E}">
        <p14:creationId xmlns:p14="http://schemas.microsoft.com/office/powerpoint/2010/main" val="273714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This </a:t>
            </a:r>
            <a:r>
              <a:rPr lang="en" sz="1200" dirty="0">
                <a:solidFill>
                  <a:schemeClr val="dk1"/>
                </a:solidFill>
                <a:latin typeface="Calibri"/>
                <a:ea typeface="Calibri"/>
                <a:cs typeface="Calibri"/>
                <a:sym typeface="Calibri"/>
              </a:rPr>
              <a:t>bias starts at a very early age, and happens around the world (this paper is from Europe). Here, the researchers showed that teachers have both conscious and unconscious stereotypes about boys being better at math and girls being better at languages, and those  stereotypes influence whether the biased teachers recommend boys and girls for math and science vs language oriented schools.</a:t>
            </a:r>
          </a:p>
          <a:p>
            <a:pPr lvl="0" rtl="0">
              <a:lnSpc>
                <a:spcPct val="115000"/>
              </a:lnSpc>
              <a:spcBef>
                <a:spcPts val="0"/>
              </a:spcBef>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0969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Once </a:t>
            </a:r>
            <a:r>
              <a:rPr lang="en" sz="1200" dirty="0">
                <a:solidFill>
                  <a:schemeClr val="dk1"/>
                </a:solidFill>
                <a:latin typeface="Calibri"/>
                <a:ea typeface="Calibri"/>
                <a:cs typeface="Calibri"/>
                <a:sym typeface="Calibri"/>
              </a:rPr>
              <a:t>you’ve applied for a job, study after study has found evidence of bias against almost any marginalized group you can think of in terms of who gets called back for an interview. I’ll go through a few papers that make this point.</a:t>
            </a:r>
          </a:p>
          <a:p>
            <a:pPr lvl="0" rtl="0">
              <a:lnSpc>
                <a:spcPct val="115000"/>
              </a:lnSpc>
              <a:spcBef>
                <a:spcPts val="0"/>
              </a:spcBef>
              <a:buNone/>
            </a:pPr>
            <a:r>
              <a:rPr lang="en" sz="1200" dirty="0">
                <a:solidFill>
                  <a:schemeClr val="dk1"/>
                </a:solidFill>
                <a:latin typeface="Calibri"/>
                <a:ea typeface="Calibri"/>
                <a:cs typeface="Calibri"/>
                <a:sym typeface="Calibri"/>
              </a:rPr>
              <a:t> In this paper, they found bias against openly gay men, even in regions where discrimination against gay people was illegal.</a:t>
            </a:r>
          </a:p>
          <a:p>
            <a:pPr lvl="0" rtl="0">
              <a:lnSpc>
                <a:spcPct val="115000"/>
              </a:lnSpc>
              <a:spcBef>
                <a:spcPts val="0"/>
              </a:spcBef>
              <a:buNone/>
            </a:pPr>
            <a:r>
              <a:rPr lang="en" sz="1200" dirty="0">
                <a:solidFill>
                  <a:schemeClr val="dk1"/>
                </a:solidFill>
                <a:latin typeface="Calibri"/>
                <a:ea typeface="Calibri"/>
                <a:cs typeface="Calibri"/>
                <a:sym typeface="Calibri"/>
              </a:rPr>
              <a:t>This study found bias against people with disabilities, even when discrimination was illegal, and even when the disability was unrelated to ability to perform the job.</a:t>
            </a:r>
          </a:p>
          <a:p>
            <a:pPr lvl="0" rtl="0">
              <a:lnSpc>
                <a:spcPct val="115000"/>
              </a:lnSpc>
              <a:spcBef>
                <a:spcPts val="0"/>
              </a:spcBef>
              <a:buNone/>
            </a:pPr>
            <a:r>
              <a:rPr lang="en" sz="1200" dirty="0">
                <a:solidFill>
                  <a:schemeClr val="dk1"/>
                </a:solidFill>
                <a:latin typeface="Calibri"/>
                <a:ea typeface="Calibri"/>
                <a:cs typeface="Calibri"/>
                <a:sym typeface="Calibri"/>
              </a:rPr>
              <a:t>In this study, being a parent hurt job prospects for women. But the opposite was true for men: being a father actually improved job prospects. This finding was from the US, and the same result has been found in China.</a:t>
            </a:r>
          </a:p>
          <a:p>
            <a:pPr lvl="0" rtl="0">
              <a:lnSpc>
                <a:spcPct val="115000"/>
              </a:lnSpc>
              <a:spcBef>
                <a:spcPts val="0"/>
              </a:spcBef>
              <a:buNone/>
            </a:pPr>
            <a:r>
              <a:rPr lang="en" sz="1200" dirty="0">
                <a:solidFill>
                  <a:schemeClr val="dk1"/>
                </a:solidFill>
                <a:latin typeface="Calibri"/>
                <a:ea typeface="Calibri"/>
                <a:cs typeface="Calibri"/>
                <a:sym typeface="Calibri"/>
              </a:rPr>
              <a:t>And one last example, bias was found against people with Arabic names, both among American and among Dutch reviewers.</a:t>
            </a:r>
          </a:p>
          <a:p>
            <a:pPr lvl="0" rtl="0">
              <a:lnSpc>
                <a:spcPct val="115000"/>
              </a:lnSpc>
              <a:spcBef>
                <a:spcPts val="0"/>
              </a:spcBef>
              <a:buNone/>
            </a:pPr>
            <a:r>
              <a:rPr lang="en" dirty="0">
                <a:solidFill>
                  <a:schemeClr val="dk1"/>
                </a:solidFill>
              </a:rPr>
              <a:t>Imagine experiencing these biases every time you want to change companies, or even move up within your own org. Imagine how much worse the bias might be if you’re a Arabic lesbian mother in a wheelchair.</a:t>
            </a:r>
          </a:p>
        </p:txBody>
      </p:sp>
    </p:spTree>
    <p:extLst>
      <p:ext uri="{BB962C8B-B14F-4D97-AF65-F5344CB8AC3E}">
        <p14:creationId xmlns:p14="http://schemas.microsoft.com/office/powerpoint/2010/main" val="307365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Studies </a:t>
            </a:r>
            <a:r>
              <a:rPr lang="en" sz="1200" dirty="0">
                <a:solidFill>
                  <a:schemeClr val="dk1"/>
                </a:solidFill>
                <a:latin typeface="Calibri"/>
                <a:ea typeface="Calibri"/>
                <a:cs typeface="Calibri"/>
                <a:sym typeface="Calibri"/>
              </a:rPr>
              <a:t>have actually looked specifically at this kind of “intersection”, for instance between gender and race. There’s this great review called Double Jeopardy about the specific issues that women of color experience in science. Women and racial minorities are both less likely to be given the benefit of the doubt, and the problem is only worse if you’re both a woman *and* a racial minority. But when women of color *are* assertive when they demonstrate leadership and competence, the data shows that they get extra pushback for it.</a:t>
            </a:r>
          </a:p>
        </p:txBody>
      </p:sp>
    </p:spTree>
    <p:extLst>
      <p:ext uri="{BB962C8B-B14F-4D97-AF65-F5344CB8AC3E}">
        <p14:creationId xmlns:p14="http://schemas.microsoft.com/office/powerpoint/2010/main" val="1898849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endParaRPr lang="en" sz="1200" dirty="0">
              <a:solidFill>
                <a:schemeClr val="dk1"/>
              </a:solidFill>
              <a:latin typeface="Calibri"/>
              <a:ea typeface="Calibri"/>
              <a:cs typeface="Calibri"/>
              <a:sym typeface="Calibri"/>
            </a:endParaRPr>
          </a:p>
          <a:p>
            <a:pPr lvl="0" rtl="0">
              <a:lnSpc>
                <a:spcPct val="115000"/>
              </a:lnSpc>
              <a:spcBef>
                <a:spcPts val="0"/>
              </a:spcBef>
              <a:buNone/>
            </a:pPr>
            <a:r>
              <a:rPr lang="en" sz="1200" dirty="0">
                <a:solidFill>
                  <a:schemeClr val="dk1"/>
                </a:solidFill>
                <a:latin typeface="Calibri"/>
                <a:ea typeface="Calibri"/>
                <a:cs typeface="Calibri"/>
                <a:sym typeface="Calibri"/>
              </a:rPr>
              <a:t>One reason is financial. There is a pay gap in tech between men and women, between white people and racial or ethnic minorities, and between moms and everyone else. This data is from tech workers who come to the US on H1B visas, which is a great source of transparent salary data.</a:t>
            </a:r>
          </a:p>
        </p:txBody>
      </p:sp>
    </p:spTree>
    <p:extLst>
      <p:ext uri="{BB962C8B-B14F-4D97-AF65-F5344CB8AC3E}">
        <p14:creationId xmlns:p14="http://schemas.microsoft.com/office/powerpoint/2010/main" val="385470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One </a:t>
            </a:r>
            <a:r>
              <a:rPr lang="en" sz="1200" dirty="0">
                <a:solidFill>
                  <a:schemeClr val="dk1"/>
                </a:solidFill>
                <a:latin typeface="Calibri"/>
                <a:ea typeface="Calibri"/>
                <a:cs typeface="Calibri"/>
                <a:sym typeface="Calibri"/>
              </a:rPr>
              <a:t>strategy is stereotype replacement. The idea here is to consciously recognize that a thought you just had stemmed from a stereotype, instead of leaving that bias buried in your unconscious.</a:t>
            </a:r>
          </a:p>
          <a:p>
            <a:pPr lvl="0" rtl="0">
              <a:lnSpc>
                <a:spcPct val="115000"/>
              </a:lnSpc>
              <a:spcBef>
                <a:spcPts val="0"/>
              </a:spcBef>
              <a:buNone/>
            </a:pPr>
            <a:r>
              <a:rPr lang="en" sz="1200" dirty="0">
                <a:solidFill>
                  <a:schemeClr val="dk1"/>
                </a:solidFill>
                <a:latin typeface="Calibri"/>
                <a:ea typeface="Calibri"/>
                <a:cs typeface="Calibri"/>
                <a:sym typeface="Calibri"/>
              </a:rPr>
              <a:t>Take a look at this picture - what was your first reaction to it?</a:t>
            </a:r>
          </a:p>
          <a:p>
            <a:pPr lvl="0" rtl="0">
              <a:lnSpc>
                <a:spcPct val="115000"/>
              </a:lnSpc>
              <a:spcBef>
                <a:spcPts val="0"/>
              </a:spcBef>
              <a:buNone/>
            </a:pPr>
            <a:r>
              <a:rPr lang="en" sz="1200" dirty="0">
                <a:solidFill>
                  <a:schemeClr val="dk1"/>
                </a:solidFill>
                <a:latin typeface="Calibri"/>
                <a:ea typeface="Calibri"/>
                <a:cs typeface="Calibri"/>
                <a:sym typeface="Calibri"/>
              </a:rPr>
              <a:t>Did you assume  each of these people are engineers or designers, beginners or experienced, straight or queer, employees or founders, disabled or not, communicating well or poorly. Then when you’ve acknowledged what’s going on in your brain, you can choose to replace any biased aspects of your gut reaction with different, less stereotypical thoughts.</a:t>
            </a:r>
          </a:p>
        </p:txBody>
      </p:sp>
    </p:spTree>
    <p:extLst>
      <p:ext uri="{BB962C8B-B14F-4D97-AF65-F5344CB8AC3E}">
        <p14:creationId xmlns:p14="http://schemas.microsoft.com/office/powerpoint/2010/main" val="1547059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dirty="0" smtClean="0">
                <a:solidFill>
                  <a:schemeClr val="dk1"/>
                </a:solidFill>
                <a:latin typeface="Calibri"/>
                <a:ea typeface="Calibri"/>
                <a:cs typeface="Calibri"/>
                <a:sym typeface="Calibri"/>
              </a:rPr>
              <a:t>Perspective </a:t>
            </a:r>
            <a:r>
              <a:rPr lang="en" sz="1200" dirty="0">
                <a:solidFill>
                  <a:schemeClr val="dk1"/>
                </a:solidFill>
                <a:latin typeface="Calibri"/>
                <a:ea typeface="Calibri"/>
                <a:cs typeface="Calibri"/>
                <a:sym typeface="Calibri"/>
              </a:rPr>
              <a:t>taking! If you find yourself thinking stereotypic thoughts about a user, imagine how hurt you’d feel if someone assumed the worst about you based off of your name or a physical trait you had no control over.</a:t>
            </a:r>
          </a:p>
          <a:p>
            <a:pPr lvl="0" rtl="0">
              <a:spcBef>
                <a:spcPts val="0"/>
              </a:spcBef>
              <a:buNone/>
            </a:pPr>
            <a:endParaRPr dirty="0"/>
          </a:p>
        </p:txBody>
      </p:sp>
    </p:spTree>
    <p:extLst>
      <p:ext uri="{BB962C8B-B14F-4D97-AF65-F5344CB8AC3E}">
        <p14:creationId xmlns:p14="http://schemas.microsoft.com/office/powerpoint/2010/main" val="998238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smtClean="0"/>
              <a:t>Most </a:t>
            </a:r>
            <a:r>
              <a:rPr lang="en" dirty="0"/>
              <a:t>people don’t want to be racist or sexist, but a lot of us are unconsciously biased against certain groups anyway. This starts with negative stereotypes from the world around us: </a:t>
            </a:r>
            <a:r>
              <a:rPr lang="en-US" dirty="0" smtClean="0"/>
              <a:t>over-simplified</a:t>
            </a:r>
            <a:r>
              <a:rPr lang="en-US" baseline="0" dirty="0" smtClean="0"/>
              <a:t> generalizations about people that we see </a:t>
            </a:r>
            <a:r>
              <a:rPr lang="en" dirty="0" smtClean="0"/>
              <a:t>in </a:t>
            </a:r>
            <a:r>
              <a:rPr lang="en" dirty="0"/>
              <a:t>TV shows and movies, hear on the radio, read in books and on the internet, and pick up from friends and family. Even if we don’t consciously agree with these stereotypes, they can still </a:t>
            </a:r>
            <a:r>
              <a:rPr lang="en" dirty="0" smtClean="0"/>
              <a:t>worm </a:t>
            </a:r>
            <a:r>
              <a:rPr lang="en" dirty="0"/>
              <a:t>their way into our subconscious brains and influence how we think and act.</a:t>
            </a:r>
          </a:p>
          <a:p>
            <a:pPr lvl="0" rtl="0">
              <a:lnSpc>
                <a:spcPct val="115000"/>
              </a:lnSpc>
              <a:spcBef>
                <a:spcPts val="0"/>
              </a:spcBef>
              <a:buClr>
                <a:schemeClr val="dk1"/>
              </a:buClr>
              <a:buSzPct val="91666"/>
              <a:buFont typeface="Arial"/>
              <a:buNone/>
            </a:pPr>
            <a:r>
              <a:rPr lang="en" sz="1200" dirty="0">
                <a:solidFill>
                  <a:schemeClr val="dk1"/>
                </a:solidFill>
                <a:latin typeface="Calibri"/>
                <a:ea typeface="Calibri"/>
                <a:cs typeface="Calibri"/>
                <a:sym typeface="Calibri"/>
              </a:rPr>
              <a:t>I’d like to call attention to a few key negative stereotypes…</a:t>
            </a:r>
          </a:p>
          <a:p>
            <a:pPr lvl="0" rtl="0">
              <a:spcBef>
                <a:spcPts val="0"/>
              </a:spcBef>
              <a:buNone/>
            </a:pPr>
            <a:endParaRPr dirty="0"/>
          </a:p>
        </p:txBody>
      </p:sp>
    </p:spTree>
    <p:extLst>
      <p:ext uri="{BB962C8B-B14F-4D97-AF65-F5344CB8AC3E}">
        <p14:creationId xmlns:p14="http://schemas.microsoft.com/office/powerpoint/2010/main" val="457346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Shape 4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Individuating</a:t>
            </a:r>
            <a:r>
              <a:rPr lang="en" sz="1200" dirty="0">
                <a:solidFill>
                  <a:schemeClr val="dk1"/>
                </a:solidFill>
                <a:latin typeface="Calibri"/>
                <a:ea typeface="Calibri"/>
                <a:cs typeface="Calibri"/>
                <a:sym typeface="Calibri"/>
              </a:rPr>
              <a:t>. Instead of lumping a person in with all the members of some group, try to get to know them as a unique person. If you’re just passing them on the street, note their particular style, or glasses, facial features, etc.</a:t>
            </a:r>
          </a:p>
        </p:txBody>
      </p:sp>
    </p:spTree>
    <p:extLst>
      <p:ext uri="{BB962C8B-B14F-4D97-AF65-F5344CB8AC3E}">
        <p14:creationId xmlns:p14="http://schemas.microsoft.com/office/powerpoint/2010/main" val="457459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The </a:t>
            </a:r>
            <a:r>
              <a:rPr lang="en" sz="1200" dirty="0">
                <a:solidFill>
                  <a:schemeClr val="dk1"/>
                </a:solidFill>
                <a:latin typeface="Calibri"/>
                <a:ea typeface="Calibri"/>
                <a:cs typeface="Calibri"/>
                <a:sym typeface="Calibri"/>
              </a:rPr>
              <a:t>last one is pretty fun: increasing opportunities for contact. All these approaches play off each other, too. As you get to know more people from a given group you might be biased against, you can use them as a counter-stereotypic example, and so on.</a:t>
            </a:r>
          </a:p>
          <a:p>
            <a:pPr lvl="0" rtl="0">
              <a:spcBef>
                <a:spcPts val="0"/>
              </a:spcBef>
              <a:buNone/>
            </a:pPr>
            <a:endParaRPr dirty="0"/>
          </a:p>
        </p:txBody>
      </p:sp>
    </p:spTree>
    <p:extLst>
      <p:ext uri="{BB962C8B-B14F-4D97-AF65-F5344CB8AC3E}">
        <p14:creationId xmlns:p14="http://schemas.microsoft.com/office/powerpoint/2010/main" val="307797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A </a:t>
            </a:r>
            <a:r>
              <a:rPr lang="en" sz="1200" dirty="0">
                <a:solidFill>
                  <a:schemeClr val="dk1"/>
                </a:solidFill>
                <a:latin typeface="Calibri"/>
                <a:ea typeface="Calibri"/>
                <a:cs typeface="Calibri"/>
                <a:sym typeface="Calibri"/>
              </a:rPr>
              <a:t>few ideas here… you can try a new hobby or </a:t>
            </a:r>
            <a:r>
              <a:rPr lang="en" sz="1200" dirty="0" err="1">
                <a:solidFill>
                  <a:schemeClr val="dk1"/>
                </a:solidFill>
                <a:latin typeface="Calibri"/>
                <a:ea typeface="Calibri"/>
                <a:cs typeface="Calibri"/>
                <a:sym typeface="Calibri"/>
              </a:rPr>
              <a:t>coffeeshop</a:t>
            </a:r>
            <a:r>
              <a:rPr lang="en" sz="1200" dirty="0">
                <a:solidFill>
                  <a:schemeClr val="dk1"/>
                </a:solidFill>
                <a:latin typeface="Calibri"/>
                <a:ea typeface="Calibri"/>
                <a:cs typeface="Calibri"/>
                <a:sym typeface="Calibri"/>
              </a:rPr>
              <a:t>, follow folks on twitter, shadow user research interviews, contribute to an open source project with diverse maintainers, and mentor someone new (or find a mentor for yourself!). Whatever feels like a good step to you, you don’t have to be a social butterfly.</a:t>
            </a:r>
          </a:p>
        </p:txBody>
      </p:sp>
    </p:spTree>
    <p:extLst>
      <p:ext uri="{BB962C8B-B14F-4D97-AF65-F5344CB8AC3E}">
        <p14:creationId xmlns:p14="http://schemas.microsoft.com/office/powerpoint/2010/main" val="184346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sz="1200" dirty="0" smtClean="0">
                <a:solidFill>
                  <a:schemeClr val="dk1"/>
                </a:solidFill>
                <a:latin typeface="Calibri"/>
                <a:ea typeface="Calibri"/>
                <a:cs typeface="Calibri"/>
                <a:sym typeface="Calibri"/>
              </a:rPr>
              <a:t>Historically</a:t>
            </a:r>
            <a:r>
              <a:rPr lang="en" sz="1200" dirty="0">
                <a:solidFill>
                  <a:schemeClr val="dk1"/>
                </a:solidFill>
                <a:latin typeface="Calibri"/>
                <a:ea typeface="Calibri"/>
                <a:cs typeface="Calibri"/>
                <a:sym typeface="Calibri"/>
              </a:rPr>
              <a:t>, men have worked while women stayed home with the children.</a:t>
            </a:r>
          </a:p>
          <a:p>
            <a:pPr lvl="0" rtl="0">
              <a:lnSpc>
                <a:spcPct val="115000"/>
              </a:lnSpc>
              <a:spcBef>
                <a:spcPts val="0"/>
              </a:spcBef>
              <a:buNone/>
            </a:pPr>
            <a:r>
              <a:rPr lang="en" sz="1200" dirty="0">
                <a:solidFill>
                  <a:schemeClr val="dk1"/>
                </a:solidFill>
                <a:latin typeface="Calibri"/>
                <a:ea typeface="Calibri"/>
                <a:cs typeface="Calibri"/>
                <a:sym typeface="Calibri"/>
              </a:rPr>
              <a:t>Women can be beautiful or intelligent, but not both.</a:t>
            </a:r>
          </a:p>
          <a:p>
            <a:pPr lvl="0" rtl="0">
              <a:lnSpc>
                <a:spcPct val="115000"/>
              </a:lnSpc>
              <a:spcBef>
                <a:spcPts val="0"/>
              </a:spcBef>
              <a:buNone/>
            </a:pPr>
            <a:r>
              <a:rPr lang="en" sz="1200" dirty="0">
                <a:solidFill>
                  <a:schemeClr val="dk1"/>
                </a:solidFill>
                <a:latin typeface="Calibri"/>
                <a:ea typeface="Calibri"/>
                <a:cs typeface="Calibri"/>
                <a:sym typeface="Calibri"/>
              </a:rPr>
              <a:t>And African Americans are commonly portrayed as criminals.</a:t>
            </a:r>
          </a:p>
          <a:p>
            <a:pPr lvl="0" rtl="0">
              <a:lnSpc>
                <a:spcPct val="115000"/>
              </a:lnSpc>
              <a:spcBef>
                <a:spcPts val="0"/>
              </a:spcBef>
              <a:buNone/>
            </a:pPr>
            <a:r>
              <a:rPr lang="en" sz="1200" dirty="0">
                <a:solidFill>
                  <a:schemeClr val="dk1"/>
                </a:solidFill>
                <a:latin typeface="Calibri"/>
                <a:ea typeface="Calibri"/>
                <a:cs typeface="Calibri"/>
                <a:sym typeface="Calibri"/>
              </a:rPr>
              <a:t>Positive stereotypes can be just as hurtful, like that Asian people are good at math.</a:t>
            </a:r>
          </a:p>
          <a:p>
            <a:pPr lvl="0" rtl="0">
              <a:lnSpc>
                <a:spcPct val="115000"/>
              </a:lnSpc>
              <a:spcBef>
                <a:spcPts val="0"/>
              </a:spcBef>
              <a:buNone/>
            </a:pPr>
            <a:r>
              <a:rPr lang="en" sz="1200" dirty="0">
                <a:solidFill>
                  <a:schemeClr val="dk1"/>
                </a:solidFill>
                <a:latin typeface="Calibri"/>
                <a:ea typeface="Calibri"/>
                <a:cs typeface="Calibri"/>
                <a:sym typeface="Calibri"/>
              </a:rPr>
              <a:t>Bias can even come from simple associations of patterns we notice unconsciously, like that custodians are often racial minorities. </a:t>
            </a:r>
          </a:p>
          <a:p>
            <a:pPr lvl="0" rtl="0">
              <a:spcBef>
                <a:spcPts val="0"/>
              </a:spcBef>
              <a:buNone/>
            </a:pPr>
            <a:endParaRPr dirty="0"/>
          </a:p>
        </p:txBody>
      </p:sp>
    </p:spTree>
    <p:extLst>
      <p:ext uri="{BB962C8B-B14F-4D97-AF65-F5344CB8AC3E}">
        <p14:creationId xmlns:p14="http://schemas.microsoft.com/office/powerpoint/2010/main" val="129554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dirty="0" smtClean="0">
                <a:solidFill>
                  <a:schemeClr val="dk1"/>
                </a:solidFill>
                <a:latin typeface="Calibri"/>
                <a:ea typeface="Calibri"/>
                <a:cs typeface="Calibri"/>
                <a:sym typeface="Calibri"/>
              </a:rPr>
              <a:t>Before </a:t>
            </a:r>
            <a:r>
              <a:rPr lang="en" sz="1200" dirty="0">
                <a:solidFill>
                  <a:schemeClr val="dk1"/>
                </a:solidFill>
                <a:latin typeface="Calibri"/>
                <a:ea typeface="Calibri"/>
                <a:cs typeface="Calibri"/>
                <a:sym typeface="Calibri"/>
              </a:rPr>
              <a:t>stereotypes even lead to bias, stereotypes by themselves are damaging. Being stereotyped has been found to lead to short term aggression, inability to focus resulting in decreased performance, and over-eating.</a:t>
            </a:r>
          </a:p>
          <a:p>
            <a:pPr lvl="0" rtl="0">
              <a:lnSpc>
                <a:spcPct val="115000"/>
              </a:lnSpc>
              <a:spcBef>
                <a:spcPts val="0"/>
              </a:spcBef>
              <a:buClr>
                <a:schemeClr val="dk1"/>
              </a:buClr>
              <a:buSzPct val="91666"/>
              <a:buFont typeface="Arial"/>
              <a:buNone/>
            </a:pPr>
            <a:r>
              <a:rPr lang="en" sz="1200" dirty="0">
                <a:solidFill>
                  <a:schemeClr val="dk1"/>
                </a:solidFill>
                <a:latin typeface="Calibri"/>
                <a:ea typeface="Calibri"/>
                <a:cs typeface="Calibri"/>
                <a:sym typeface="Calibri"/>
              </a:rPr>
              <a:t>People who regularly encountered the threat of being judged by negative stereotypes are more likely to have hypertension, be depressed, and to rate their own health more poorly.</a:t>
            </a:r>
          </a:p>
          <a:p>
            <a:pPr lvl="0" rtl="0">
              <a:lnSpc>
                <a:spcPct val="115000"/>
              </a:lnSpc>
              <a:spcBef>
                <a:spcPts val="0"/>
              </a:spcBef>
              <a:buNone/>
            </a:pPr>
            <a:r>
              <a:rPr lang="en" sz="1200" dirty="0">
                <a:solidFill>
                  <a:schemeClr val="dk1"/>
                </a:solidFill>
                <a:latin typeface="Calibri"/>
                <a:ea typeface="Calibri"/>
                <a:cs typeface="Calibri"/>
                <a:sym typeface="Calibri"/>
              </a:rPr>
              <a:t>Being at the receiving end of positive bias hurts too. For example, implying someone is likely good at math because they are Asian might make the victim dislike the speaker, and invokes feelings of anger.  </a:t>
            </a:r>
          </a:p>
        </p:txBody>
      </p:sp>
    </p:spTree>
    <p:extLst>
      <p:ext uri="{BB962C8B-B14F-4D97-AF65-F5344CB8AC3E}">
        <p14:creationId xmlns:p14="http://schemas.microsoft.com/office/powerpoint/2010/main" val="165123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t>When stereotypes lead to unconscious bias about who can thrive in science and tech, this leads to barriers to entering STEM fields, the so-called the pipeline problem.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t>The pipeline is only the beginning of the harmful effects of stereotypes. Once marginalized people get their foot in the door, unconscious bias also leads to barriers to rising in</a:t>
            </a:r>
            <a:r>
              <a:rPr lang="en-US" dirty="0" smtClean="0"/>
              <a:t> STEM</a:t>
            </a:r>
            <a:r>
              <a:rPr lang="en"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solidFill>
                  <a:schemeClr val="dk1"/>
                </a:solidFill>
              </a:rPr>
              <a:t>Even when you’re successful, these harassing or unsupportive work environments are a common reason for leaving </a:t>
            </a:r>
            <a:r>
              <a:rPr lang="en-US" dirty="0" smtClean="0">
                <a:solidFill>
                  <a:schemeClr val="dk1"/>
                </a:solidFill>
              </a:rPr>
              <a:t>STEM</a:t>
            </a:r>
            <a:r>
              <a:rPr lang="en" dirty="0" smtClean="0">
                <a:solidFill>
                  <a:schemeClr val="dk1"/>
                </a:solidFill>
              </a:rPr>
              <a:t>.</a:t>
            </a:r>
          </a:p>
          <a:p>
            <a:pPr lvl="0" rtl="0">
              <a:spcBef>
                <a:spcPts val="0"/>
              </a:spcBef>
              <a:buNone/>
            </a:pPr>
            <a:endParaRPr lang="en-US" dirty="0" smtClean="0"/>
          </a:p>
          <a:p>
            <a:pPr lvl="0" rtl="0">
              <a:spcBef>
                <a:spcPts val="0"/>
              </a:spcBef>
              <a:buNone/>
            </a:pPr>
            <a:endParaRPr lang="en-US" dirty="0" smtClean="0"/>
          </a:p>
          <a:p>
            <a:pPr lvl="0" rtl="0">
              <a:spcBef>
                <a:spcPts val="0"/>
              </a:spcBef>
              <a:buNone/>
            </a:pPr>
            <a:r>
              <a:rPr lang="en" dirty="0" smtClean="0"/>
              <a:t>Together</a:t>
            </a:r>
            <a:r>
              <a:rPr lang="en" dirty="0"/>
              <a:t>, these barriers keep some groups underrepresented in </a:t>
            </a:r>
            <a:r>
              <a:rPr lang="en-US" dirty="0" smtClean="0"/>
              <a:t>STEM</a:t>
            </a:r>
            <a:r>
              <a:rPr lang="en" dirty="0" smtClean="0"/>
              <a:t> </a:t>
            </a:r>
            <a:r>
              <a:rPr lang="en" dirty="0"/>
              <a:t>and reinforce the preexisting stereotypes, creating what we’ve dubbed the “positive feedback loop of negative stereotypes”</a:t>
            </a:r>
          </a:p>
        </p:txBody>
      </p:sp>
    </p:spTree>
    <p:extLst>
      <p:ext uri="{BB962C8B-B14F-4D97-AF65-F5344CB8AC3E}">
        <p14:creationId xmlns:p14="http://schemas.microsoft.com/office/powerpoint/2010/main" val="1736719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dirty="0" smtClean="0">
                <a:solidFill>
                  <a:schemeClr val="dk1"/>
                </a:solidFill>
                <a:latin typeface="Calibri"/>
                <a:ea typeface="Calibri"/>
                <a:cs typeface="Calibri"/>
                <a:sym typeface="Calibri"/>
              </a:rPr>
              <a:t>So </a:t>
            </a:r>
            <a:r>
              <a:rPr lang="en" sz="1200" dirty="0">
                <a:solidFill>
                  <a:schemeClr val="dk1"/>
                </a:solidFill>
                <a:latin typeface="Calibri"/>
                <a:ea typeface="Calibri"/>
                <a:cs typeface="Calibri"/>
                <a:sym typeface="Calibri"/>
              </a:rPr>
              <a:t>to summarize several decades worth of research, I give you this iconic paper titled: The existence of implicit bias is beyond reasonable doubt. </a:t>
            </a:r>
          </a:p>
          <a:p>
            <a:pPr lvl="0" rtl="0">
              <a:lnSpc>
                <a:spcPct val="115000"/>
              </a:lnSpc>
              <a:spcBef>
                <a:spcPts val="0"/>
              </a:spcBef>
              <a:buNone/>
            </a:pPr>
            <a:r>
              <a:rPr lang="en" sz="1200" dirty="0">
                <a:solidFill>
                  <a:schemeClr val="dk1"/>
                </a:solidFill>
                <a:latin typeface="Calibri"/>
                <a:ea typeface="Calibri"/>
                <a:cs typeface="Calibri"/>
                <a:sym typeface="Calibri"/>
              </a:rPr>
              <a:t>As I started reading all this I confess I was surprised to learn that, like the so-called debate about climate change, among social scientists, the role of bias in holding back white women, people of color, queer folks, disabled folks, </a:t>
            </a:r>
            <a:r>
              <a:rPr lang="en-US" sz="1200" dirty="0" smtClean="0">
                <a:solidFill>
                  <a:schemeClr val="dk1"/>
                </a:solidFill>
                <a:latin typeface="Calibri"/>
                <a:ea typeface="Calibri"/>
                <a:cs typeface="Calibri"/>
                <a:sym typeface="Calibri"/>
              </a:rPr>
              <a:t>all sorts of under-represented minorities</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is a non-issue. Unconscious bias is real, and it is impacting </a:t>
            </a:r>
            <a:r>
              <a:rPr lang="en" sz="1200" dirty="0" smtClean="0">
                <a:solidFill>
                  <a:schemeClr val="dk1"/>
                </a:solidFill>
                <a:latin typeface="Calibri"/>
                <a:ea typeface="Calibri"/>
                <a:cs typeface="Calibri"/>
                <a:sym typeface="Calibri"/>
              </a:rPr>
              <a:t>diversity</a:t>
            </a:r>
            <a:r>
              <a:rPr lang="en-US" sz="1200" dirty="0" smtClean="0">
                <a:solidFill>
                  <a:schemeClr val="dk1"/>
                </a:solidFill>
                <a:latin typeface="Calibri"/>
                <a:ea typeface="Calibri"/>
                <a:cs typeface="Calibri"/>
                <a:sym typeface="Calibri"/>
              </a:rPr>
              <a:t> and inclusion</a:t>
            </a:r>
            <a:r>
              <a:rPr lang="en" sz="1200" dirty="0" smtClean="0">
                <a:solidFill>
                  <a:schemeClr val="dk1"/>
                </a:solidFill>
                <a:latin typeface="Calibri"/>
                <a:ea typeface="Calibri"/>
                <a:cs typeface="Calibri"/>
                <a:sym typeface="Calibri"/>
              </a:rPr>
              <a:t>.</a:t>
            </a:r>
            <a:endParaRPr lang="en"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4704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talk is short, so p</a:t>
            </a:r>
            <a:r>
              <a:rPr lang="en-US" dirty="0" smtClean="0"/>
              <a:t>aper abstract lightning round!</a:t>
            </a:r>
          </a:p>
          <a:p>
            <a:r>
              <a:rPr lang="en-US" dirty="0" smtClean="0"/>
              <a:t>Bias in how teachers treat male and female elementary school students.</a:t>
            </a:r>
          </a:p>
          <a:p>
            <a:r>
              <a:rPr lang="en-US" dirty="0" smtClean="0"/>
              <a:t>Bias in whether</a:t>
            </a:r>
            <a:r>
              <a:rPr lang="en-US" baseline="0" dirty="0" smtClean="0"/>
              <a:t> or not professors respond to emails. There are a number of papers documenting bias in the peer review process.</a:t>
            </a:r>
          </a:p>
          <a:p>
            <a:r>
              <a:rPr lang="en-US" baseline="0" dirty="0" smtClean="0"/>
              <a:t>Bias in how many female students are employed by high-achieving male faculty. </a:t>
            </a:r>
          </a:p>
          <a:p>
            <a:r>
              <a:rPr lang="en-US" baseline="0" dirty="0" smtClean="0"/>
              <a:t>There’s documented evidence of intersections of bias too, like bias against women with children and specific flavors of bias against women of color.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DF8C41D-B31B-5543-B85E-D328FD92333D}" type="slidenum">
              <a:rPr lang="en-US" smtClean="0"/>
              <a:t>8</a:t>
            </a:fld>
            <a:endParaRPr lang="en-US"/>
          </a:p>
        </p:txBody>
      </p:sp>
    </p:spTree>
    <p:extLst>
      <p:ext uri="{BB962C8B-B14F-4D97-AF65-F5344CB8AC3E}">
        <p14:creationId xmlns:p14="http://schemas.microsoft.com/office/powerpoint/2010/main" val="79205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if you don’t believe me or want to read up more on the topic, </a:t>
            </a:r>
            <a:r>
              <a:rPr lang="en-US" baseline="0" dirty="0" smtClean="0"/>
              <a:t>this group I started now </a:t>
            </a:r>
            <a:r>
              <a:rPr lang="en-US" baseline="0" dirty="0" smtClean="0"/>
              <a:t>has a public </a:t>
            </a:r>
            <a:r>
              <a:rPr lang="en-US" baseline="0" dirty="0" err="1" smtClean="0"/>
              <a:t>mendeley</a:t>
            </a:r>
            <a:r>
              <a:rPr lang="en-US" baseline="0" dirty="0" smtClean="0"/>
              <a:t> folder that anyone can access to browse titles and abstracts.</a:t>
            </a:r>
          </a:p>
          <a:p>
            <a:endParaRPr lang="en-US" baseline="0" dirty="0" smtClean="0"/>
          </a:p>
          <a:p>
            <a:r>
              <a:rPr lang="en-US" baseline="0" dirty="0" smtClean="0"/>
              <a:t>Our undergrad Vishal is adding even more articles this summer from his parents house in New Jersey. </a:t>
            </a:r>
            <a:endParaRPr lang="en-US" dirty="0" smtClean="0"/>
          </a:p>
        </p:txBody>
      </p:sp>
      <p:sp>
        <p:nvSpPr>
          <p:cNvPr id="4" name="Slide Number Placeholder 3"/>
          <p:cNvSpPr>
            <a:spLocks noGrp="1"/>
          </p:cNvSpPr>
          <p:nvPr>
            <p:ph type="sldNum" sz="quarter" idx="10"/>
          </p:nvPr>
        </p:nvSpPr>
        <p:spPr/>
        <p:txBody>
          <a:bodyPr/>
          <a:lstStyle/>
          <a:p>
            <a:fld id="{6DF8C41D-B31B-5543-B85E-D328FD92333D}" type="slidenum">
              <a:rPr lang="en-US" smtClean="0"/>
              <a:t>9</a:t>
            </a:fld>
            <a:endParaRPr lang="en-US"/>
          </a:p>
        </p:txBody>
      </p:sp>
    </p:spTree>
    <p:extLst>
      <p:ext uri="{BB962C8B-B14F-4D97-AF65-F5344CB8AC3E}">
        <p14:creationId xmlns:p14="http://schemas.microsoft.com/office/powerpoint/2010/main" val="129619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C37D2B-3681-C142-BACE-0794130B474F}" type="datetimeFigureOut">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1048498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37D2B-3681-C142-BACE-0794130B474F}" type="datetimeFigureOut">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135295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37D2B-3681-C142-BACE-0794130B474F}" type="datetimeFigureOut">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1625108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buFont typeface="Raleway"/>
              <a:defRPr>
                <a:latin typeface="Raleway"/>
                <a:ea typeface="Raleway"/>
                <a:cs typeface="Raleway"/>
                <a:sym typeface="Raleway"/>
              </a:defRPr>
            </a:lvl1pPr>
            <a:lvl2pPr lvl="1">
              <a:spcBef>
                <a:spcPts val="0"/>
              </a:spcBef>
              <a:buFont typeface="Raleway"/>
              <a:defRPr>
                <a:latin typeface="Raleway"/>
                <a:ea typeface="Raleway"/>
                <a:cs typeface="Raleway"/>
                <a:sym typeface="Raleway"/>
              </a:defRPr>
            </a:lvl2pPr>
            <a:lvl3pPr lvl="2">
              <a:spcBef>
                <a:spcPts val="0"/>
              </a:spcBef>
              <a:buFont typeface="Raleway"/>
              <a:defRPr>
                <a:latin typeface="Raleway"/>
                <a:ea typeface="Raleway"/>
                <a:cs typeface="Raleway"/>
                <a:sym typeface="Raleway"/>
              </a:defRPr>
            </a:lvl3pPr>
            <a:lvl4pPr lvl="3">
              <a:spcBef>
                <a:spcPts val="0"/>
              </a:spcBef>
              <a:buFont typeface="Raleway"/>
              <a:defRPr>
                <a:latin typeface="Raleway"/>
                <a:ea typeface="Raleway"/>
                <a:cs typeface="Raleway"/>
                <a:sym typeface="Raleway"/>
              </a:defRPr>
            </a:lvl4pPr>
            <a:lvl5pPr lvl="4">
              <a:spcBef>
                <a:spcPts val="0"/>
              </a:spcBef>
              <a:buFont typeface="Raleway"/>
              <a:defRPr>
                <a:latin typeface="Raleway"/>
                <a:ea typeface="Raleway"/>
                <a:cs typeface="Raleway"/>
                <a:sym typeface="Raleway"/>
              </a:defRPr>
            </a:lvl5pPr>
            <a:lvl6pPr lvl="5">
              <a:spcBef>
                <a:spcPts val="0"/>
              </a:spcBef>
              <a:buFont typeface="Raleway"/>
              <a:defRPr>
                <a:latin typeface="Raleway"/>
                <a:ea typeface="Raleway"/>
                <a:cs typeface="Raleway"/>
                <a:sym typeface="Raleway"/>
              </a:defRPr>
            </a:lvl6pPr>
            <a:lvl7pPr lvl="6">
              <a:spcBef>
                <a:spcPts val="0"/>
              </a:spcBef>
              <a:buFont typeface="Raleway"/>
              <a:defRPr>
                <a:latin typeface="Raleway"/>
                <a:ea typeface="Raleway"/>
                <a:cs typeface="Raleway"/>
                <a:sym typeface="Raleway"/>
              </a:defRPr>
            </a:lvl7pPr>
            <a:lvl8pPr lvl="7">
              <a:spcBef>
                <a:spcPts val="0"/>
              </a:spcBef>
              <a:buFont typeface="Raleway"/>
              <a:defRPr>
                <a:latin typeface="Raleway"/>
                <a:ea typeface="Raleway"/>
                <a:cs typeface="Raleway"/>
                <a:sym typeface="Raleway"/>
              </a:defRPr>
            </a:lvl8pPr>
            <a:lvl9pPr lvl="8">
              <a:spcBef>
                <a:spcPts val="0"/>
              </a:spcBef>
              <a:buFont typeface="Raleway"/>
              <a:defRPr>
                <a:latin typeface="Raleway"/>
                <a:ea typeface="Raleway"/>
                <a:cs typeface="Raleway"/>
                <a:sym typeface="Raleway"/>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wrap="square" lIns="91425" tIns="91425" rIns="91425" bIns="91425" anchor="t" anchorCtr="0"/>
          <a:lstStyle>
            <a:lvl1pPr lvl="0">
              <a:spcBef>
                <a:spcPts val="0"/>
              </a:spcBef>
              <a:buFont typeface="Raleway"/>
              <a:defRPr>
                <a:latin typeface="Raleway"/>
                <a:ea typeface="Raleway"/>
                <a:cs typeface="Raleway"/>
                <a:sym typeface="Raleway"/>
              </a:defRPr>
            </a:lvl1pPr>
            <a:lvl2pPr lvl="1">
              <a:spcBef>
                <a:spcPts val="0"/>
              </a:spcBef>
              <a:buFont typeface="Raleway"/>
              <a:defRPr>
                <a:latin typeface="Raleway"/>
                <a:ea typeface="Raleway"/>
                <a:cs typeface="Raleway"/>
                <a:sym typeface="Raleway"/>
              </a:defRPr>
            </a:lvl2pPr>
            <a:lvl3pPr lvl="2">
              <a:spcBef>
                <a:spcPts val="0"/>
              </a:spcBef>
              <a:buFont typeface="Raleway"/>
              <a:defRPr>
                <a:latin typeface="Raleway"/>
                <a:ea typeface="Raleway"/>
                <a:cs typeface="Raleway"/>
                <a:sym typeface="Raleway"/>
              </a:defRPr>
            </a:lvl3pPr>
            <a:lvl4pPr lvl="3">
              <a:spcBef>
                <a:spcPts val="0"/>
              </a:spcBef>
              <a:buFont typeface="Raleway"/>
              <a:defRPr>
                <a:latin typeface="Raleway"/>
                <a:ea typeface="Raleway"/>
                <a:cs typeface="Raleway"/>
                <a:sym typeface="Raleway"/>
              </a:defRPr>
            </a:lvl4pPr>
            <a:lvl5pPr lvl="4">
              <a:spcBef>
                <a:spcPts val="0"/>
              </a:spcBef>
              <a:buFont typeface="Raleway"/>
              <a:defRPr>
                <a:latin typeface="Raleway"/>
                <a:ea typeface="Raleway"/>
                <a:cs typeface="Raleway"/>
                <a:sym typeface="Raleway"/>
              </a:defRPr>
            </a:lvl5pPr>
            <a:lvl6pPr lvl="5">
              <a:spcBef>
                <a:spcPts val="0"/>
              </a:spcBef>
              <a:buFont typeface="Raleway"/>
              <a:defRPr>
                <a:latin typeface="Raleway"/>
                <a:ea typeface="Raleway"/>
                <a:cs typeface="Raleway"/>
                <a:sym typeface="Raleway"/>
              </a:defRPr>
            </a:lvl6pPr>
            <a:lvl7pPr lvl="6">
              <a:spcBef>
                <a:spcPts val="0"/>
              </a:spcBef>
              <a:buFont typeface="Raleway"/>
              <a:defRPr>
                <a:latin typeface="Raleway"/>
                <a:ea typeface="Raleway"/>
                <a:cs typeface="Raleway"/>
                <a:sym typeface="Raleway"/>
              </a:defRPr>
            </a:lvl7pPr>
            <a:lvl8pPr lvl="7">
              <a:spcBef>
                <a:spcPts val="0"/>
              </a:spcBef>
              <a:buFont typeface="Raleway"/>
              <a:defRPr>
                <a:latin typeface="Raleway"/>
                <a:ea typeface="Raleway"/>
                <a:cs typeface="Raleway"/>
                <a:sym typeface="Raleway"/>
              </a:defRPr>
            </a:lvl8pPr>
            <a:lvl9pPr lvl="8">
              <a:spcBef>
                <a:spcPts val="0"/>
              </a:spcBef>
              <a:buFont typeface="Raleway"/>
              <a:defRPr>
                <a:latin typeface="Raleway"/>
                <a:ea typeface="Raleway"/>
                <a:cs typeface="Raleway"/>
                <a:sym typeface="Raleway"/>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latin typeface="Raleway"/>
                <a:ea typeface="Raleway"/>
                <a:cs typeface="Raleway"/>
                <a:sym typeface="Raleway"/>
              </a:rPr>
              <a:pPr/>
              <a:t>‹#›</a:t>
            </a:fld>
            <a:endParaRPr lang="en">
              <a:latin typeface="Raleway"/>
              <a:ea typeface="Raleway"/>
              <a:cs typeface="Raleway"/>
              <a:sym typeface="Raleway"/>
            </a:endParaRPr>
          </a:p>
        </p:txBody>
      </p:sp>
    </p:spTree>
    <p:extLst>
      <p:ext uri="{BB962C8B-B14F-4D97-AF65-F5344CB8AC3E}">
        <p14:creationId xmlns:p14="http://schemas.microsoft.com/office/powerpoint/2010/main" val="150968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37D2B-3681-C142-BACE-0794130B474F}" type="datetimeFigureOut">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199065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C37D2B-3681-C142-BACE-0794130B474F}" type="datetimeFigureOut">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1199991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C37D2B-3681-C142-BACE-0794130B474F}" type="datetimeFigureOut">
              <a:rPr lang="en-US" smtClean="0"/>
              <a:t>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123251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C37D2B-3681-C142-BACE-0794130B474F}" type="datetimeFigureOut">
              <a:rPr lang="en-US" smtClean="0"/>
              <a:t>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23469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C37D2B-3681-C142-BACE-0794130B474F}" type="datetimeFigureOut">
              <a:rPr lang="en-US" smtClean="0"/>
              <a:t>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1800873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37D2B-3681-C142-BACE-0794130B474F}" type="datetimeFigureOut">
              <a:rPr lang="en-US" smtClean="0"/>
              <a:t>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64343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C37D2B-3681-C142-BACE-0794130B474F}" type="datetimeFigureOut">
              <a:rPr lang="en-US" smtClean="0"/>
              <a:t>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164280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C37D2B-3681-C142-BACE-0794130B474F}" type="datetimeFigureOut">
              <a:rPr lang="en-US" smtClean="0"/>
              <a:t>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4A31E-AF5B-B84E-AC25-938AC3011EA6}" type="slidenum">
              <a:rPr lang="en-US" smtClean="0"/>
              <a:t>‹#›</a:t>
            </a:fld>
            <a:endParaRPr lang="en-US"/>
          </a:p>
        </p:txBody>
      </p:sp>
    </p:spTree>
    <p:extLst>
      <p:ext uri="{BB962C8B-B14F-4D97-AF65-F5344CB8AC3E}">
        <p14:creationId xmlns:p14="http://schemas.microsoft.com/office/powerpoint/2010/main" val="4584028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37D2B-3681-C142-BACE-0794130B474F}" type="datetimeFigureOut">
              <a:rPr lang="en-US" smtClean="0"/>
              <a:t>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4A31E-AF5B-B84E-AC25-938AC3011EA6}" type="slidenum">
              <a:rPr lang="en-US" smtClean="0"/>
              <a:t>‹#›</a:t>
            </a:fld>
            <a:endParaRPr lang="en-US"/>
          </a:p>
        </p:txBody>
      </p:sp>
    </p:spTree>
    <p:extLst>
      <p:ext uri="{BB962C8B-B14F-4D97-AF65-F5344CB8AC3E}">
        <p14:creationId xmlns:p14="http://schemas.microsoft.com/office/powerpoint/2010/main" val="1729088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unconsciousbiasproject.org/" TargetMode="External"/><Relationship Id="rId4" Type="http://schemas.openxmlformats.org/officeDocument/2006/relationships/image" Target="../media/image2.png"/><Relationship Id="rId5" Type="http://schemas.openxmlformats.org/officeDocument/2006/relationships/image" Target="../media/image17.jp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mailto:UnconsciousBiasSTEM@gmail.com" TargetMode="External"/><Relationship Id="rId4" Type="http://schemas.openxmlformats.org/officeDocument/2006/relationships/image" Target="../media/image39.jp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www.jstor.org/stable/pdf/10.1086/661653.pdf" TargetMode="External"/><Relationship Id="rId4" Type="http://schemas.openxmlformats.org/officeDocument/2006/relationships/hyperlink" Target="http://www.nber.org/papers/w21560" TargetMode="External"/><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p:cNvGrpSpPr/>
        <p:nvPr/>
      </p:nvGrpSpPr>
      <p:grpSpPr>
        <a:xfrm>
          <a:off x="0" y="0"/>
          <a:ext cx="0" cy="0"/>
          <a:chOff x="0" y="0"/>
          <a:chExt cx="0" cy="0"/>
        </a:xfrm>
      </p:grpSpPr>
      <p:sp>
        <p:nvSpPr>
          <p:cNvPr id="54" name="Shape 54"/>
          <p:cNvSpPr txBox="1">
            <a:spLocks noGrp="1"/>
          </p:cNvSpPr>
          <p:nvPr>
            <p:ph type="subTitle" idx="1"/>
          </p:nvPr>
        </p:nvSpPr>
        <p:spPr>
          <a:xfrm>
            <a:off x="0" y="2846133"/>
            <a:ext cx="12192000" cy="3419600"/>
          </a:xfrm>
          <a:prstGeom prst="rect">
            <a:avLst/>
          </a:prstGeom>
        </p:spPr>
        <p:txBody>
          <a:bodyPr vert="horz" wrap="square" lIns="121900" tIns="121900" rIns="121900" bIns="121900" rtlCol="0" anchor="t" anchorCtr="0">
            <a:noAutofit/>
          </a:bodyPr>
          <a:lstStyle/>
          <a:p>
            <a:pPr>
              <a:spcBef>
                <a:spcPts val="0"/>
              </a:spcBef>
            </a:pPr>
            <a:r>
              <a:rPr lang="en-US" sz="6400" b="1" dirty="0" smtClean="0">
                <a:solidFill>
                  <a:srgbClr val="FFFFFF"/>
                </a:solidFill>
                <a:latin typeface="Raleway"/>
                <a:ea typeface="Raleway"/>
                <a:cs typeface="Raleway"/>
                <a:sym typeface="Raleway"/>
              </a:rPr>
              <a:t>Recognizing and addressing </a:t>
            </a:r>
            <a:r>
              <a:rPr lang="en" sz="6400" b="1" dirty="0" smtClean="0">
                <a:solidFill>
                  <a:srgbClr val="FFFFFF"/>
                </a:solidFill>
                <a:latin typeface="Raleway"/>
                <a:ea typeface="Raleway"/>
                <a:cs typeface="Raleway"/>
                <a:sym typeface="Raleway"/>
              </a:rPr>
              <a:t>unconscious </a:t>
            </a:r>
            <a:r>
              <a:rPr lang="en" sz="6400" b="1" dirty="0">
                <a:solidFill>
                  <a:srgbClr val="FFFFFF"/>
                </a:solidFill>
                <a:latin typeface="Raleway"/>
                <a:ea typeface="Raleway"/>
                <a:cs typeface="Raleway"/>
                <a:sym typeface="Raleway"/>
              </a:rPr>
              <a:t>bias</a:t>
            </a:r>
          </a:p>
          <a:p>
            <a:pPr>
              <a:spcBef>
                <a:spcPts val="0"/>
              </a:spcBef>
            </a:pPr>
            <a:endParaRPr lang="en-US" sz="3200" b="1" dirty="0" smtClean="0">
              <a:solidFill>
                <a:srgbClr val="FFFFFF"/>
              </a:solidFill>
              <a:latin typeface="Raleway"/>
              <a:ea typeface="Raleway"/>
              <a:cs typeface="Raleway"/>
              <a:sym typeface="Raleway"/>
            </a:endParaRPr>
          </a:p>
          <a:p>
            <a:pPr>
              <a:spcBef>
                <a:spcPts val="0"/>
              </a:spcBef>
            </a:pPr>
            <a:endParaRPr sz="3200" b="1" dirty="0">
              <a:solidFill>
                <a:srgbClr val="FFFFFF"/>
              </a:solidFill>
              <a:latin typeface="Raleway"/>
              <a:ea typeface="Raleway"/>
              <a:cs typeface="Raleway"/>
              <a:sym typeface="Raleway"/>
            </a:endParaRPr>
          </a:p>
          <a:p>
            <a:pPr>
              <a:spcBef>
                <a:spcPts val="0"/>
              </a:spcBef>
              <a:buClr>
                <a:schemeClr val="dk1"/>
              </a:buClr>
              <a:buSzPct val="45833"/>
            </a:pPr>
            <a:r>
              <a:rPr lang="en-US" sz="3200" dirty="0" smtClean="0">
                <a:solidFill>
                  <a:srgbClr val="FFFFFF"/>
                </a:solidFill>
                <a:latin typeface="Raleway"/>
                <a:ea typeface="Raleway"/>
                <a:cs typeface="Raleway"/>
                <a:sym typeface="Raleway"/>
              </a:rPr>
              <a:t>Cat Adams </a:t>
            </a:r>
            <a:r>
              <a:rPr lang="en" sz="3200" dirty="0" smtClean="0">
                <a:solidFill>
                  <a:srgbClr val="FFFFFF"/>
                </a:solidFill>
                <a:latin typeface="Raleway"/>
                <a:ea typeface="Raleway"/>
                <a:cs typeface="Raleway"/>
                <a:sym typeface="Raleway"/>
              </a:rPr>
              <a:t>//  @</a:t>
            </a:r>
            <a:r>
              <a:rPr lang="en-US" sz="3200" dirty="0" err="1" smtClean="0">
                <a:solidFill>
                  <a:srgbClr val="FFFFFF"/>
                </a:solidFill>
                <a:latin typeface="Raleway"/>
                <a:ea typeface="Raleway"/>
                <a:cs typeface="Raleway"/>
                <a:sym typeface="Raleway"/>
              </a:rPr>
              <a:t>ScienceIsMetal</a:t>
            </a:r>
            <a:endParaRPr lang="en" sz="3200" dirty="0">
              <a:solidFill>
                <a:srgbClr val="FFFFFF"/>
              </a:solidFill>
              <a:latin typeface="Raleway"/>
              <a:ea typeface="Raleway"/>
              <a:cs typeface="Raleway"/>
              <a:sym typeface="Raleway"/>
            </a:endParaRPr>
          </a:p>
          <a:p>
            <a:pPr>
              <a:spcBef>
                <a:spcPts val="0"/>
              </a:spcBef>
            </a:pPr>
            <a:r>
              <a:rPr lang="en" sz="3200" dirty="0" smtClean="0">
                <a:solidFill>
                  <a:srgbClr val="FFFFFF"/>
                </a:solidFill>
                <a:latin typeface="Raleway"/>
                <a:ea typeface="Raleway"/>
                <a:cs typeface="Raleway"/>
                <a:sym typeface="Raleway"/>
              </a:rPr>
              <a:t>Unconscious </a:t>
            </a:r>
            <a:r>
              <a:rPr lang="en" sz="3200" dirty="0">
                <a:solidFill>
                  <a:srgbClr val="FFFFFF"/>
                </a:solidFill>
                <a:latin typeface="Raleway"/>
                <a:ea typeface="Raleway"/>
                <a:cs typeface="Raleway"/>
                <a:sym typeface="Raleway"/>
              </a:rPr>
              <a:t>Bias Project  //  @UBP_STEM</a:t>
            </a:r>
          </a:p>
        </p:txBody>
      </p:sp>
      <p:pic>
        <p:nvPicPr>
          <p:cNvPr id="55" name="Shape 55"/>
          <p:cNvPicPr preferRelativeResize="0"/>
          <p:nvPr/>
        </p:nvPicPr>
        <p:blipFill rotWithShape="1">
          <a:blip r:embed="rId3">
            <a:alphaModFix/>
          </a:blip>
          <a:srcRect t="14626" b="50263"/>
          <a:stretch/>
        </p:blipFill>
        <p:spPr>
          <a:xfrm>
            <a:off x="126501" y="406401"/>
            <a:ext cx="6073233" cy="1987953"/>
          </a:xfrm>
          <a:prstGeom prst="rect">
            <a:avLst/>
          </a:prstGeom>
          <a:noFill/>
          <a:ln>
            <a:noFill/>
          </a:ln>
        </p:spPr>
      </p:pic>
      <p:pic>
        <p:nvPicPr>
          <p:cNvPr id="56" name="Shape 56"/>
          <p:cNvPicPr preferRelativeResize="0"/>
          <p:nvPr/>
        </p:nvPicPr>
        <p:blipFill rotWithShape="1">
          <a:blip r:embed="rId3">
            <a:alphaModFix/>
          </a:blip>
          <a:srcRect t="50062" b="14336"/>
          <a:stretch/>
        </p:blipFill>
        <p:spPr>
          <a:xfrm>
            <a:off x="6161634" y="400050"/>
            <a:ext cx="5989833" cy="1987967"/>
          </a:xfrm>
          <a:prstGeom prst="rect">
            <a:avLst/>
          </a:prstGeom>
          <a:noFill/>
          <a:ln>
            <a:noFill/>
          </a:ln>
        </p:spPr>
      </p:pic>
      <p:pic>
        <p:nvPicPr>
          <p:cNvPr id="57" name="Shape 57"/>
          <p:cNvPicPr preferRelativeResize="0"/>
          <p:nvPr/>
        </p:nvPicPr>
        <p:blipFill>
          <a:blip r:embed="rId4">
            <a:alphaModFix/>
          </a:blip>
          <a:stretch>
            <a:fillRect/>
          </a:stretch>
        </p:blipFill>
        <p:spPr>
          <a:xfrm>
            <a:off x="641801" y="6363701"/>
            <a:ext cx="10908401" cy="439367"/>
          </a:xfrm>
          <a:prstGeom prst="rect">
            <a:avLst/>
          </a:prstGeom>
          <a:noFill/>
          <a:ln>
            <a:noFill/>
          </a:ln>
        </p:spPr>
      </p:pic>
    </p:spTree>
    <p:extLst>
      <p:ext uri="{BB962C8B-B14F-4D97-AF65-F5344CB8AC3E}">
        <p14:creationId xmlns:p14="http://schemas.microsoft.com/office/powerpoint/2010/main" val="1397142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2"/>
        <p:cNvGrpSpPr/>
        <p:nvPr/>
      </p:nvGrpSpPr>
      <p:grpSpPr>
        <a:xfrm>
          <a:off x="0" y="0"/>
          <a:ext cx="0" cy="0"/>
          <a:chOff x="0" y="0"/>
          <a:chExt cx="0" cy="0"/>
        </a:xfrm>
      </p:grpSpPr>
      <p:sp>
        <p:nvSpPr>
          <p:cNvPr id="293" name="Shape 293"/>
          <p:cNvSpPr txBox="1"/>
          <p:nvPr/>
        </p:nvSpPr>
        <p:spPr>
          <a:xfrm>
            <a:off x="1336431" y="5081134"/>
            <a:ext cx="8922848" cy="650147"/>
          </a:xfrm>
          <a:prstGeom prst="rect">
            <a:avLst/>
          </a:prstGeom>
          <a:noFill/>
          <a:ln>
            <a:noFill/>
          </a:ln>
        </p:spPr>
        <p:txBody>
          <a:bodyPr wrap="square" lIns="121900" tIns="121900" rIns="121900" bIns="121900" anchor="t" anchorCtr="0">
            <a:noAutofit/>
          </a:bodyPr>
          <a:lstStyle/>
          <a:p>
            <a:pPr algn="ctr"/>
            <a:r>
              <a:rPr lang="en" sz="2400" dirty="0">
                <a:latin typeface="Raleway"/>
                <a:ea typeface="Raleway"/>
                <a:cs typeface="Raleway"/>
                <a:sym typeface="Raleway"/>
              </a:rPr>
              <a:t>@UBP_STEM		</a:t>
            </a:r>
            <a:r>
              <a:rPr lang="en-US" sz="4000" dirty="0" smtClean="0">
                <a:latin typeface="Raleway"/>
                <a:ea typeface="Raleway"/>
                <a:cs typeface="Raleway"/>
                <a:sym typeface="Raleway"/>
                <a:hlinkClick r:id="rId3"/>
              </a:rPr>
              <a:t>www.</a:t>
            </a:r>
            <a:r>
              <a:rPr lang="en" sz="4000" dirty="0" smtClean="0">
                <a:latin typeface="Raleway"/>
                <a:ea typeface="Raleway"/>
                <a:cs typeface="Raleway"/>
                <a:sym typeface="Raleway"/>
                <a:hlinkClick r:id="rId3"/>
              </a:rPr>
              <a:t>UnconsciousBiasProject.org</a:t>
            </a:r>
            <a:r>
              <a:rPr lang="en-US" sz="4000" dirty="0" smtClean="0">
                <a:latin typeface="Raleway"/>
                <a:ea typeface="Raleway"/>
                <a:cs typeface="Raleway"/>
                <a:sym typeface="Raleway"/>
              </a:rPr>
              <a:t> </a:t>
            </a:r>
            <a:endParaRPr lang="en" sz="4000" dirty="0">
              <a:latin typeface="Raleway"/>
              <a:ea typeface="Raleway"/>
              <a:cs typeface="Raleway"/>
              <a:sym typeface="Raleway"/>
            </a:endParaRPr>
          </a:p>
        </p:txBody>
      </p:sp>
      <p:pic>
        <p:nvPicPr>
          <p:cNvPr id="295" name="Shape 295"/>
          <p:cNvPicPr preferRelativeResize="0"/>
          <p:nvPr/>
        </p:nvPicPr>
        <p:blipFill>
          <a:blip r:embed="rId4">
            <a:alphaModFix/>
          </a:blip>
          <a:stretch>
            <a:fillRect/>
          </a:stretch>
        </p:blipFill>
        <p:spPr>
          <a:xfrm>
            <a:off x="641801" y="1"/>
            <a:ext cx="10908401" cy="439367"/>
          </a:xfrm>
          <a:prstGeom prst="rect">
            <a:avLst/>
          </a:prstGeom>
          <a:noFill/>
          <a:ln>
            <a:noFill/>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25067" b="11200"/>
          <a:stretch/>
        </p:blipFill>
        <p:spPr>
          <a:xfrm>
            <a:off x="1524001" y="710302"/>
            <a:ext cx="9144000" cy="4370832"/>
          </a:xfrm>
          <a:prstGeom prst="rect">
            <a:avLst/>
          </a:prstGeom>
        </p:spPr>
      </p:pic>
    </p:spTree>
    <p:extLst>
      <p:ext uri="{BB962C8B-B14F-4D97-AF65-F5344CB8AC3E}">
        <p14:creationId xmlns:p14="http://schemas.microsoft.com/office/powerpoint/2010/main" val="724298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77217" y="3244334"/>
            <a:ext cx="231154" cy="338554"/>
          </a:xfrm>
          <a:prstGeom prst="rect">
            <a:avLst/>
          </a:prstGeom>
        </p:spPr>
        <p:txBody>
          <a:bodyPr wrap="none">
            <a:spAutoFit/>
          </a:bodyPr>
          <a:lstStyle/>
          <a:p>
            <a:r>
              <a:rPr lang="sk-SK" sz="1600" dirty="0"/>
              <a:t> </a:t>
            </a:r>
            <a:endParaRPr lang="en-US" sz="1600" dirty="0"/>
          </a:p>
        </p:txBody>
      </p:sp>
      <p:pic>
        <p:nvPicPr>
          <p:cNvPr id="1031" name="Picture 7" descr="https://lh4.googleusercontent.com/2hmouTUDJr61BAReIOXXlL0LpEbx_rLOtFJDydkNMOROBCNxM0Zq7HeCsioaSigmldlIvjlB8CbMgUkYTrPackm9AttXEvmPyXHn0OoustIF9eYpMNXU5VnTTbYoE-HRGGEoCBFGT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96" y="1930128"/>
            <a:ext cx="2267712" cy="226771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lh3.googleusercontent.com/FnXliWkoBA_-6lz37pG0JLC7bsJS8ckQBosKxWiJRvEQqNlx2YF_s9xS2aNMwVXEZ2k9MkhXVtSlfwwRIDOzzYOci5pYBlIUusbLmr8ihk5_DQClIXeGfuOArRHSPwYbJBr-hrZy4Z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5363" y="1971434"/>
            <a:ext cx="2185099" cy="21850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https://lh3.googleusercontent.com/QxPgR5bZ4h9sPvM52ZgSUZwJAStcr0uKsenEpDaaf_2R_SJ4PU9iqUvxhOJ15CFeD2uoHm8EnXre0xw2J0TKCkK2LNScLWLoKI6fsgc3dqyuFUrPQEkD7UNIrwFktuFuSDiol6m5RW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181" y="2018334"/>
            <a:ext cx="2095334" cy="231910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lh3.googleusercontent.com/7i4nAyyXTLoh6U8CAEEgE83GeIiXaUZxQCmkf0HmXfn_VEcuKjutKrVCdUv7RzTPQE2N3IB8ooEYc_iU93sib_MQwFkxdFIbwgMrFCESTvNkIOiwt9VyvdfLcVoZzfYO0MJ9A27AAF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9234" y="1517035"/>
            <a:ext cx="2072135" cy="28204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4023" y="4557175"/>
            <a:ext cx="2730016" cy="1836400"/>
          </a:xfrm>
          <a:prstGeom prst="rect">
            <a:avLst/>
          </a:prstGeom>
        </p:spPr>
        <p:txBody>
          <a:bodyPr wrap="square">
            <a:spAutoFit/>
          </a:bodyPr>
          <a:lstStyle/>
          <a:p>
            <a:pPr algn="ctr">
              <a:spcAft>
                <a:spcPts val="1600"/>
              </a:spcAft>
            </a:pPr>
            <a:r>
              <a:rPr lang="en-US" sz="2000" b="1" dirty="0" err="1">
                <a:latin typeface="Raleway" charset="0"/>
              </a:rPr>
              <a:t>Linet</a:t>
            </a:r>
            <a:r>
              <a:rPr lang="en-US" sz="2000" b="1" dirty="0">
                <a:latin typeface="Raleway" charset="0"/>
              </a:rPr>
              <a:t> </a:t>
            </a:r>
            <a:r>
              <a:rPr lang="en-US" sz="2000" b="1" dirty="0" err="1">
                <a:latin typeface="Raleway" charset="0"/>
              </a:rPr>
              <a:t>Mera</a:t>
            </a:r>
            <a:r>
              <a:rPr lang="en-US" sz="2000" b="1" dirty="0">
                <a:latin typeface="Raleway" charset="0"/>
              </a:rPr>
              <a:t>, PhD</a:t>
            </a:r>
            <a:endParaRPr lang="en-US" sz="2000" dirty="0"/>
          </a:p>
          <a:p>
            <a:pPr fontAlgn="base">
              <a:buFont typeface="Arial" charset="0"/>
              <a:buChar char="•"/>
            </a:pPr>
            <a:r>
              <a:rPr lang="en-US" sz="1600" dirty="0">
                <a:latin typeface="Raleway" charset="0"/>
              </a:rPr>
              <a:t>Career and Professional Development Consultant, UCSF and WUSTL</a:t>
            </a:r>
          </a:p>
          <a:p>
            <a:pPr fontAlgn="base">
              <a:buFont typeface="Arial" charset="0"/>
              <a:buChar char="•"/>
            </a:pPr>
            <a:r>
              <a:rPr lang="en-US" sz="1600" dirty="0">
                <a:latin typeface="Raleway" charset="0"/>
              </a:rPr>
              <a:t>Molecular Biologist with PhD from UCSF</a:t>
            </a:r>
            <a:endParaRPr lang="en-US" sz="1600" b="0" i="0" u="none" strike="noStrike" dirty="0">
              <a:effectLst/>
              <a:latin typeface="Raleway" charset="0"/>
            </a:endParaRPr>
          </a:p>
        </p:txBody>
      </p:sp>
      <p:sp>
        <p:nvSpPr>
          <p:cNvPr id="7" name="Rectangle 6"/>
          <p:cNvSpPr/>
          <p:nvPr/>
        </p:nvSpPr>
        <p:spPr>
          <a:xfrm>
            <a:off x="2915367" y="4600194"/>
            <a:ext cx="2929217" cy="1590179"/>
          </a:xfrm>
          <a:prstGeom prst="rect">
            <a:avLst/>
          </a:prstGeom>
        </p:spPr>
        <p:txBody>
          <a:bodyPr wrap="square">
            <a:spAutoFit/>
          </a:bodyPr>
          <a:lstStyle/>
          <a:p>
            <a:pPr algn="ctr">
              <a:spcAft>
                <a:spcPts val="1600"/>
              </a:spcAft>
            </a:pPr>
            <a:r>
              <a:rPr lang="en-US" sz="2000" b="1" dirty="0">
                <a:latin typeface="Raleway" charset="0"/>
              </a:rPr>
              <a:t>Anna Schneider, PhD</a:t>
            </a:r>
            <a:endParaRPr lang="en-US" sz="2000" dirty="0"/>
          </a:p>
          <a:p>
            <a:pPr fontAlgn="base">
              <a:buFont typeface="Arial" charset="0"/>
              <a:buChar char="•"/>
            </a:pPr>
            <a:r>
              <a:rPr lang="en-US" sz="1600" dirty="0">
                <a:latin typeface="Raleway" charset="0"/>
              </a:rPr>
              <a:t>Data Scientist, Stitch Fix</a:t>
            </a:r>
          </a:p>
          <a:p>
            <a:pPr fontAlgn="base">
              <a:buFont typeface="Arial" charset="0"/>
              <a:buChar char="•"/>
            </a:pPr>
            <a:r>
              <a:rPr lang="en-US" sz="1600" dirty="0">
                <a:latin typeface="Raleway" charset="0"/>
              </a:rPr>
              <a:t>Co-founder and former CTO, </a:t>
            </a:r>
            <a:r>
              <a:rPr lang="en-US" sz="1600" dirty="0" err="1">
                <a:latin typeface="Raleway" charset="0"/>
              </a:rPr>
              <a:t>WattTime</a:t>
            </a:r>
            <a:endParaRPr lang="en-US" sz="1600" dirty="0">
              <a:latin typeface="Raleway" charset="0"/>
            </a:endParaRPr>
          </a:p>
          <a:p>
            <a:pPr fontAlgn="base">
              <a:buFont typeface="Arial" charset="0"/>
              <a:buChar char="•"/>
            </a:pPr>
            <a:r>
              <a:rPr lang="en-US" sz="1600" dirty="0">
                <a:latin typeface="Raleway" charset="0"/>
              </a:rPr>
              <a:t>Forbes 30 Under 30</a:t>
            </a:r>
            <a:endParaRPr lang="en-US" sz="1600" b="0" i="0" u="none" strike="noStrike" dirty="0">
              <a:effectLst/>
              <a:latin typeface="Raleway" charset="0"/>
            </a:endParaRPr>
          </a:p>
        </p:txBody>
      </p:sp>
      <p:sp>
        <p:nvSpPr>
          <p:cNvPr id="8" name="Rectangle 7"/>
          <p:cNvSpPr/>
          <p:nvPr/>
        </p:nvSpPr>
        <p:spPr>
          <a:xfrm>
            <a:off x="310896" y="630434"/>
            <a:ext cx="8138160" cy="707886"/>
          </a:xfrm>
          <a:prstGeom prst="rect">
            <a:avLst/>
          </a:prstGeom>
        </p:spPr>
        <p:txBody>
          <a:bodyPr wrap="square">
            <a:spAutoFit/>
          </a:bodyPr>
          <a:lstStyle/>
          <a:p>
            <a:r>
              <a:rPr lang="en-US" sz="4000" b="1" dirty="0">
                <a:solidFill>
                  <a:srgbClr val="0097A7"/>
                </a:solidFill>
                <a:latin typeface="Raleway" charset="0"/>
              </a:rPr>
              <a:t>Our leadership and </a:t>
            </a:r>
            <a:r>
              <a:rPr lang="en-US" sz="4000" b="1" dirty="0" smtClean="0">
                <a:solidFill>
                  <a:srgbClr val="0097A7"/>
                </a:solidFill>
                <a:latin typeface="Raleway" charset="0"/>
              </a:rPr>
              <a:t>speakers</a:t>
            </a:r>
            <a:endParaRPr lang="en-US" sz="4000" dirty="0"/>
          </a:p>
        </p:txBody>
      </p:sp>
      <p:sp>
        <p:nvSpPr>
          <p:cNvPr id="9" name="Rectangle 8"/>
          <p:cNvSpPr/>
          <p:nvPr/>
        </p:nvSpPr>
        <p:spPr>
          <a:xfrm>
            <a:off x="5862872" y="4625858"/>
            <a:ext cx="3021707" cy="1836400"/>
          </a:xfrm>
          <a:prstGeom prst="rect">
            <a:avLst/>
          </a:prstGeom>
        </p:spPr>
        <p:txBody>
          <a:bodyPr wrap="square">
            <a:spAutoFit/>
          </a:bodyPr>
          <a:lstStyle/>
          <a:p>
            <a:pPr algn="ctr">
              <a:spcAft>
                <a:spcPts val="1600"/>
              </a:spcAft>
            </a:pPr>
            <a:r>
              <a:rPr lang="en-US" sz="2000" b="1" dirty="0">
                <a:latin typeface="Raleway" charset="0"/>
              </a:rPr>
              <a:t>Emily Kearney</a:t>
            </a:r>
            <a:endParaRPr lang="en-US" sz="2000" dirty="0"/>
          </a:p>
          <a:p>
            <a:pPr fontAlgn="base">
              <a:buFont typeface="Arial" charset="0"/>
              <a:buChar char="•"/>
            </a:pPr>
            <a:r>
              <a:rPr lang="en-US" sz="1600" dirty="0">
                <a:latin typeface="Raleway" charset="0"/>
              </a:rPr>
              <a:t>PhD Candidate, UC Berkeley</a:t>
            </a:r>
          </a:p>
          <a:p>
            <a:pPr fontAlgn="base">
              <a:buFont typeface="Arial" charset="0"/>
              <a:buChar char="•"/>
            </a:pPr>
            <a:r>
              <a:rPr lang="en-US" sz="1600" dirty="0">
                <a:latin typeface="Raleway" charset="0"/>
              </a:rPr>
              <a:t>Co-founder, Project </a:t>
            </a:r>
            <a:r>
              <a:rPr lang="en-US" sz="1600" dirty="0" err="1">
                <a:latin typeface="Raleway" charset="0"/>
              </a:rPr>
              <a:t>SaFE</a:t>
            </a:r>
            <a:r>
              <a:rPr lang="en-US" sz="1600" dirty="0">
                <a:latin typeface="Raleway" charset="0"/>
              </a:rPr>
              <a:t> (Safety and Field Equity)</a:t>
            </a:r>
          </a:p>
          <a:p>
            <a:pPr fontAlgn="base">
              <a:buFont typeface="Arial" charset="0"/>
              <a:buChar char="•"/>
            </a:pPr>
            <a:r>
              <a:rPr lang="en-US" sz="1600" dirty="0">
                <a:latin typeface="Raleway" charset="0"/>
              </a:rPr>
              <a:t>BS in Ecology and Evolutionary Biology, Cornell University</a:t>
            </a:r>
            <a:endParaRPr lang="en-US" sz="1600" b="0" i="0" u="none" strike="noStrike" dirty="0">
              <a:effectLst/>
              <a:latin typeface="Raleway" charset="0"/>
            </a:endParaRPr>
          </a:p>
        </p:txBody>
      </p:sp>
      <p:sp>
        <p:nvSpPr>
          <p:cNvPr id="10" name="Rectangle 9"/>
          <p:cNvSpPr/>
          <p:nvPr/>
        </p:nvSpPr>
        <p:spPr>
          <a:xfrm>
            <a:off x="9128671" y="4680285"/>
            <a:ext cx="3063329" cy="1590179"/>
          </a:xfrm>
          <a:prstGeom prst="rect">
            <a:avLst/>
          </a:prstGeom>
        </p:spPr>
        <p:txBody>
          <a:bodyPr wrap="square">
            <a:spAutoFit/>
          </a:bodyPr>
          <a:lstStyle/>
          <a:p>
            <a:pPr algn="ctr">
              <a:spcAft>
                <a:spcPts val="1600"/>
              </a:spcAft>
            </a:pPr>
            <a:r>
              <a:rPr lang="en-US" sz="2000" b="1" dirty="0" err="1">
                <a:latin typeface="Raleway" charset="0"/>
              </a:rPr>
              <a:t>Lanie</a:t>
            </a:r>
            <a:r>
              <a:rPr lang="en-US" sz="2000" b="1" dirty="0">
                <a:latin typeface="Raleway" charset="0"/>
              </a:rPr>
              <a:t> Petersen</a:t>
            </a:r>
            <a:endParaRPr lang="en-US" sz="2000" dirty="0"/>
          </a:p>
          <a:p>
            <a:pPr fontAlgn="base">
              <a:buFont typeface="Arial" charset="0"/>
              <a:buChar char="•"/>
            </a:pPr>
            <a:r>
              <a:rPr lang="en-US" sz="1600" dirty="0">
                <a:latin typeface="Raleway" charset="0"/>
              </a:rPr>
              <a:t>Vet Tech, Steinbeck Country Equine Clinic</a:t>
            </a:r>
          </a:p>
          <a:p>
            <a:pPr fontAlgn="base">
              <a:buFont typeface="Arial" charset="0"/>
              <a:buChar char="•"/>
            </a:pPr>
            <a:r>
              <a:rPr lang="en-US" sz="1600" dirty="0">
                <a:latin typeface="Raleway" charset="0"/>
              </a:rPr>
              <a:t>BA in Sociology, St. Mary’s College of California</a:t>
            </a:r>
            <a:endParaRPr lang="en-US" sz="1600" b="0" i="0" u="none" strike="noStrike" dirty="0">
              <a:effectLst/>
              <a:latin typeface="Raleway" charset="0"/>
            </a:endParaRPr>
          </a:p>
        </p:txBody>
      </p:sp>
    </p:spTree>
    <p:extLst>
      <p:ext uri="{BB962C8B-B14F-4D97-AF65-F5344CB8AC3E}">
        <p14:creationId xmlns:p14="http://schemas.microsoft.com/office/powerpoint/2010/main" val="995430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301" name="Shape 301"/>
          <p:cNvSpPr/>
          <p:nvPr/>
        </p:nvSpPr>
        <p:spPr>
          <a:xfrm>
            <a:off x="3407000" y="600833"/>
            <a:ext cx="5378000" cy="5378000"/>
          </a:xfrm>
          <a:prstGeom prst="pie">
            <a:avLst>
              <a:gd name="adj1" fmla="val 8986051"/>
              <a:gd name="adj2" fmla="val 16200000"/>
            </a:avLst>
          </a:prstGeom>
          <a:no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302" name="Shape 302"/>
          <p:cNvSpPr/>
          <p:nvPr/>
        </p:nvSpPr>
        <p:spPr>
          <a:xfrm flipH="1">
            <a:off x="3407000" y="600833"/>
            <a:ext cx="5378000" cy="5378000"/>
          </a:xfrm>
          <a:prstGeom prst="pie">
            <a:avLst>
              <a:gd name="adj1" fmla="val 8966020"/>
              <a:gd name="adj2" fmla="val 16200000"/>
            </a:avLst>
          </a:prstGeom>
          <a:no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303" name="Shape 303"/>
          <p:cNvSpPr/>
          <p:nvPr/>
        </p:nvSpPr>
        <p:spPr>
          <a:xfrm rot="-7125668">
            <a:off x="3407077" y="600913"/>
            <a:ext cx="5377847" cy="5377847"/>
          </a:xfrm>
          <a:prstGeom prst="pie">
            <a:avLst>
              <a:gd name="adj1" fmla="val 8953084"/>
              <a:gd name="adj2" fmla="val 16114375"/>
            </a:avLst>
          </a:prstGeom>
          <a:no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304" name="Shape 304"/>
          <p:cNvSpPr txBox="1"/>
          <p:nvPr/>
        </p:nvSpPr>
        <p:spPr>
          <a:xfrm>
            <a:off x="3407000" y="2224267"/>
            <a:ext cx="2813600" cy="929200"/>
          </a:xfrm>
          <a:prstGeom prst="rect">
            <a:avLst/>
          </a:prstGeom>
          <a:noFill/>
          <a:ln>
            <a:noFill/>
          </a:ln>
        </p:spPr>
        <p:txBody>
          <a:bodyPr wrap="square" lIns="121900" tIns="121900" rIns="121900" bIns="121900" anchor="t" anchorCtr="0">
            <a:noAutofit/>
          </a:bodyPr>
          <a:lstStyle/>
          <a:p>
            <a:pPr algn="ctr"/>
            <a:r>
              <a:rPr lang="en" sz="4800">
                <a:solidFill>
                  <a:srgbClr val="E6B8AF"/>
                </a:solidFill>
                <a:latin typeface="Raleway"/>
                <a:ea typeface="Raleway"/>
                <a:cs typeface="Raleway"/>
                <a:sym typeface="Raleway"/>
              </a:rPr>
              <a:t>Words</a:t>
            </a:r>
          </a:p>
        </p:txBody>
      </p:sp>
      <p:sp>
        <p:nvSpPr>
          <p:cNvPr id="305" name="Shape 305"/>
          <p:cNvSpPr txBox="1"/>
          <p:nvPr/>
        </p:nvSpPr>
        <p:spPr>
          <a:xfrm>
            <a:off x="5971400" y="2224267"/>
            <a:ext cx="2813600" cy="929200"/>
          </a:xfrm>
          <a:prstGeom prst="rect">
            <a:avLst/>
          </a:prstGeom>
          <a:noFill/>
          <a:ln>
            <a:noFill/>
          </a:ln>
        </p:spPr>
        <p:txBody>
          <a:bodyPr wrap="square" lIns="121900" tIns="121900" rIns="121900" bIns="121900" anchor="t" anchorCtr="0">
            <a:noAutofit/>
          </a:bodyPr>
          <a:lstStyle/>
          <a:p>
            <a:pPr algn="ctr"/>
            <a:r>
              <a:rPr lang="en" sz="4800">
                <a:solidFill>
                  <a:srgbClr val="E6B8AF"/>
                </a:solidFill>
                <a:latin typeface="Raleway"/>
                <a:ea typeface="Raleway"/>
                <a:cs typeface="Raleway"/>
                <a:sym typeface="Raleway"/>
              </a:rPr>
              <a:t>Policy</a:t>
            </a:r>
          </a:p>
        </p:txBody>
      </p:sp>
      <p:sp>
        <p:nvSpPr>
          <p:cNvPr id="306" name="Shape 306"/>
          <p:cNvSpPr txBox="1"/>
          <p:nvPr/>
        </p:nvSpPr>
        <p:spPr>
          <a:xfrm>
            <a:off x="4535400" y="4270133"/>
            <a:ext cx="3121200" cy="929200"/>
          </a:xfrm>
          <a:prstGeom prst="rect">
            <a:avLst/>
          </a:prstGeom>
          <a:noFill/>
          <a:ln>
            <a:noFill/>
          </a:ln>
        </p:spPr>
        <p:txBody>
          <a:bodyPr wrap="square" lIns="121900" tIns="121900" rIns="121900" bIns="121900" anchor="t" anchorCtr="0">
            <a:noAutofit/>
          </a:bodyPr>
          <a:lstStyle/>
          <a:p>
            <a:pPr algn="ctr"/>
            <a:r>
              <a:rPr lang="en" sz="4800">
                <a:solidFill>
                  <a:srgbClr val="E6B8AF"/>
                </a:solidFill>
                <a:latin typeface="Raleway"/>
                <a:ea typeface="Raleway"/>
                <a:cs typeface="Raleway"/>
                <a:sym typeface="Raleway"/>
              </a:rPr>
              <a:t>Thoughts</a:t>
            </a:r>
          </a:p>
        </p:txBody>
      </p:sp>
      <p:pic>
        <p:nvPicPr>
          <p:cNvPr id="307" name="Shape 307"/>
          <p:cNvPicPr preferRelativeResize="0"/>
          <p:nvPr/>
        </p:nvPicPr>
        <p:blipFill>
          <a:blip r:embed="rId3">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2042147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452" name="Shape 452"/>
          <p:cNvSpPr/>
          <p:nvPr/>
        </p:nvSpPr>
        <p:spPr>
          <a:xfrm>
            <a:off x="3407000" y="600833"/>
            <a:ext cx="5378000" cy="5378000"/>
          </a:xfrm>
          <a:prstGeom prst="pie">
            <a:avLst>
              <a:gd name="adj1" fmla="val 8986051"/>
              <a:gd name="adj2" fmla="val 16200000"/>
            </a:avLst>
          </a:prstGeom>
          <a:no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453" name="Shape 453"/>
          <p:cNvSpPr/>
          <p:nvPr/>
        </p:nvSpPr>
        <p:spPr>
          <a:xfrm flipH="1">
            <a:off x="3407000" y="600833"/>
            <a:ext cx="5378000" cy="5378000"/>
          </a:xfrm>
          <a:prstGeom prst="pie">
            <a:avLst>
              <a:gd name="adj1" fmla="val 8966020"/>
              <a:gd name="adj2" fmla="val 16200000"/>
            </a:avLst>
          </a:prstGeom>
          <a:no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454" name="Shape 454"/>
          <p:cNvSpPr/>
          <p:nvPr/>
        </p:nvSpPr>
        <p:spPr>
          <a:xfrm rot="-7125668">
            <a:off x="3407077" y="600913"/>
            <a:ext cx="5377847" cy="5377847"/>
          </a:xfrm>
          <a:prstGeom prst="pie">
            <a:avLst>
              <a:gd name="adj1" fmla="val 8953084"/>
              <a:gd name="adj2" fmla="val 16114375"/>
            </a:avLst>
          </a:prstGeom>
          <a:solidFill>
            <a:srgbClr val="CFE2F3"/>
          </a:solid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455" name="Shape 455"/>
          <p:cNvSpPr txBox="1"/>
          <p:nvPr/>
        </p:nvSpPr>
        <p:spPr>
          <a:xfrm>
            <a:off x="3407000" y="2224267"/>
            <a:ext cx="2813600" cy="929200"/>
          </a:xfrm>
          <a:prstGeom prst="rect">
            <a:avLst/>
          </a:prstGeom>
          <a:noFill/>
          <a:ln>
            <a:noFill/>
          </a:ln>
        </p:spPr>
        <p:txBody>
          <a:bodyPr wrap="square" lIns="121900" tIns="121900" rIns="121900" bIns="121900" anchor="t" anchorCtr="0">
            <a:noAutofit/>
          </a:bodyPr>
          <a:lstStyle/>
          <a:p>
            <a:pPr algn="ctr"/>
            <a:r>
              <a:rPr lang="en" sz="4800">
                <a:solidFill>
                  <a:srgbClr val="E6B8AF"/>
                </a:solidFill>
                <a:latin typeface="Raleway"/>
                <a:ea typeface="Raleway"/>
                <a:cs typeface="Raleway"/>
                <a:sym typeface="Raleway"/>
              </a:rPr>
              <a:t>Words</a:t>
            </a:r>
          </a:p>
        </p:txBody>
      </p:sp>
      <p:sp>
        <p:nvSpPr>
          <p:cNvPr id="456" name="Shape 456"/>
          <p:cNvSpPr txBox="1"/>
          <p:nvPr/>
        </p:nvSpPr>
        <p:spPr>
          <a:xfrm>
            <a:off x="5971400" y="2224267"/>
            <a:ext cx="2813600" cy="929200"/>
          </a:xfrm>
          <a:prstGeom prst="rect">
            <a:avLst/>
          </a:prstGeom>
          <a:noFill/>
          <a:ln>
            <a:noFill/>
          </a:ln>
        </p:spPr>
        <p:txBody>
          <a:bodyPr wrap="square" lIns="121900" tIns="121900" rIns="121900" bIns="121900" anchor="t" anchorCtr="0">
            <a:noAutofit/>
          </a:bodyPr>
          <a:lstStyle/>
          <a:p>
            <a:pPr algn="ctr"/>
            <a:r>
              <a:rPr lang="en" sz="4800">
                <a:solidFill>
                  <a:srgbClr val="E6B8AF"/>
                </a:solidFill>
                <a:latin typeface="Raleway"/>
                <a:ea typeface="Raleway"/>
                <a:cs typeface="Raleway"/>
                <a:sym typeface="Raleway"/>
              </a:rPr>
              <a:t>Policy</a:t>
            </a:r>
          </a:p>
        </p:txBody>
      </p:sp>
      <p:sp>
        <p:nvSpPr>
          <p:cNvPr id="457" name="Shape 457"/>
          <p:cNvSpPr txBox="1"/>
          <p:nvPr/>
        </p:nvSpPr>
        <p:spPr>
          <a:xfrm>
            <a:off x="4535400" y="4270133"/>
            <a:ext cx="3121200" cy="929200"/>
          </a:xfrm>
          <a:prstGeom prst="rect">
            <a:avLst/>
          </a:prstGeom>
          <a:noFill/>
          <a:ln>
            <a:noFill/>
          </a:ln>
        </p:spPr>
        <p:txBody>
          <a:bodyPr wrap="square" lIns="121900" tIns="121900" rIns="121900" bIns="121900" anchor="t" anchorCtr="0">
            <a:noAutofit/>
          </a:bodyPr>
          <a:lstStyle/>
          <a:p>
            <a:pPr algn="ctr"/>
            <a:r>
              <a:rPr lang="en" sz="4800">
                <a:solidFill>
                  <a:srgbClr val="073763"/>
                </a:solidFill>
                <a:latin typeface="Raleway"/>
                <a:ea typeface="Raleway"/>
                <a:cs typeface="Raleway"/>
                <a:sym typeface="Raleway"/>
              </a:rPr>
              <a:t>Thoughts</a:t>
            </a:r>
          </a:p>
        </p:txBody>
      </p:sp>
      <p:pic>
        <p:nvPicPr>
          <p:cNvPr id="458" name="Shape 458"/>
          <p:cNvPicPr preferRelativeResize="0"/>
          <p:nvPr/>
        </p:nvPicPr>
        <p:blipFill>
          <a:blip r:embed="rId3">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1633033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471" name="Shape 471"/>
          <p:cNvSpPr txBox="1"/>
          <p:nvPr/>
        </p:nvSpPr>
        <p:spPr>
          <a:xfrm>
            <a:off x="0" y="913333"/>
            <a:ext cx="12192000" cy="9292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Motivated </a:t>
            </a:r>
            <a:r>
              <a:rPr lang="en" sz="4000">
                <a:solidFill>
                  <a:srgbClr val="E6B8AF"/>
                </a:solidFill>
                <a:latin typeface="Raleway"/>
                <a:ea typeface="Raleway"/>
                <a:cs typeface="Raleway"/>
                <a:sym typeface="Raleway"/>
              </a:rPr>
              <a:t>to overcome bias</a:t>
            </a:r>
          </a:p>
        </p:txBody>
      </p:sp>
      <p:sp>
        <p:nvSpPr>
          <p:cNvPr id="472" name="Shape 472"/>
          <p:cNvSpPr txBox="1"/>
          <p:nvPr/>
        </p:nvSpPr>
        <p:spPr>
          <a:xfrm>
            <a:off x="0" y="2083737"/>
            <a:ext cx="12192000" cy="13428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Aware </a:t>
            </a:r>
            <a:r>
              <a:rPr lang="en" sz="4000">
                <a:solidFill>
                  <a:srgbClr val="E6B8AF"/>
                </a:solidFill>
                <a:latin typeface="Raleway"/>
                <a:ea typeface="Raleway"/>
                <a:cs typeface="Raleway"/>
                <a:sym typeface="Raleway"/>
              </a:rPr>
              <a:t>of your bias and why it exists</a:t>
            </a:r>
          </a:p>
          <a:p>
            <a:pPr algn="ctr"/>
            <a:r>
              <a:rPr lang="en" sz="3200">
                <a:solidFill>
                  <a:srgbClr val="CFE2F3"/>
                </a:solidFill>
                <a:latin typeface="Raleway"/>
                <a:ea typeface="Raleway"/>
                <a:cs typeface="Raleway"/>
                <a:sym typeface="Raleway"/>
              </a:rPr>
              <a:t>https://implicit.harvard.edu</a:t>
            </a:r>
          </a:p>
        </p:txBody>
      </p:sp>
      <p:sp>
        <p:nvSpPr>
          <p:cNvPr id="473" name="Shape 473"/>
          <p:cNvSpPr txBox="1"/>
          <p:nvPr/>
        </p:nvSpPr>
        <p:spPr>
          <a:xfrm>
            <a:off x="0" y="3667741"/>
            <a:ext cx="12192000" cy="9292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Able to detect </a:t>
            </a:r>
            <a:r>
              <a:rPr lang="en" sz="4000">
                <a:solidFill>
                  <a:srgbClr val="E6B8AF"/>
                </a:solidFill>
                <a:latin typeface="Raleway"/>
                <a:ea typeface="Raleway"/>
                <a:cs typeface="Raleway"/>
                <a:sym typeface="Raleway"/>
              </a:rPr>
              <a:t>the influence of stereotypes</a:t>
            </a:r>
          </a:p>
        </p:txBody>
      </p:sp>
      <p:sp>
        <p:nvSpPr>
          <p:cNvPr id="474" name="Shape 474"/>
          <p:cNvSpPr txBox="1"/>
          <p:nvPr/>
        </p:nvSpPr>
        <p:spPr>
          <a:xfrm>
            <a:off x="0" y="4838145"/>
            <a:ext cx="12192000" cy="9292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Learn and practice </a:t>
            </a:r>
            <a:r>
              <a:rPr lang="en" sz="4000">
                <a:solidFill>
                  <a:srgbClr val="E6B8AF"/>
                </a:solidFill>
                <a:latin typeface="Raleway"/>
                <a:ea typeface="Raleway"/>
                <a:cs typeface="Raleway"/>
                <a:sym typeface="Raleway"/>
              </a:rPr>
              <a:t>strategies to reduce bias</a:t>
            </a:r>
          </a:p>
        </p:txBody>
      </p:sp>
      <p:pic>
        <p:nvPicPr>
          <p:cNvPr id="475" name="Shape 475"/>
          <p:cNvPicPr preferRelativeResize="0"/>
          <p:nvPr/>
        </p:nvPicPr>
        <p:blipFill>
          <a:blip r:embed="rId3">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127808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descr="14419799396567.jpg"/>
          <p:cNvPicPr preferRelativeResize="0"/>
          <p:nvPr/>
        </p:nvPicPr>
        <p:blipFill>
          <a:blip r:embed="rId3">
            <a:alphaModFix/>
          </a:blip>
          <a:stretch>
            <a:fillRect/>
          </a:stretch>
        </p:blipFill>
        <p:spPr>
          <a:xfrm>
            <a:off x="0" y="0"/>
            <a:ext cx="12191995" cy="8267672"/>
          </a:xfrm>
          <a:prstGeom prst="rect">
            <a:avLst/>
          </a:prstGeom>
          <a:noFill/>
          <a:ln>
            <a:noFill/>
          </a:ln>
        </p:spPr>
      </p:pic>
      <p:sp>
        <p:nvSpPr>
          <p:cNvPr id="489" name="Shape 489"/>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CFE2F3"/>
                </a:solidFill>
                <a:latin typeface="Raleway"/>
                <a:ea typeface="Raleway"/>
                <a:cs typeface="Raleway"/>
                <a:sym typeface="Raleway"/>
              </a:rPr>
              <a:t>@UBP_STEM</a:t>
            </a:r>
          </a:p>
        </p:txBody>
      </p:sp>
      <p:sp>
        <p:nvSpPr>
          <p:cNvPr id="490" name="Shape 490"/>
          <p:cNvSpPr/>
          <p:nvPr/>
        </p:nvSpPr>
        <p:spPr>
          <a:xfrm>
            <a:off x="0" y="4095433"/>
            <a:ext cx="12192000" cy="1590000"/>
          </a:xfrm>
          <a:prstGeom prst="rect">
            <a:avLst/>
          </a:prstGeom>
          <a:solidFill>
            <a:srgbClr val="CFE2F3"/>
          </a:solidFill>
          <a:ln>
            <a:noFill/>
          </a:ln>
        </p:spPr>
        <p:txBody>
          <a:bodyPr wrap="square" lIns="121900" tIns="121900" rIns="121900" bIns="121900" anchor="ctr" anchorCtr="0">
            <a:noAutofit/>
          </a:bodyPr>
          <a:lstStyle/>
          <a:p>
            <a:pPr algn="ctr"/>
            <a:r>
              <a:rPr lang="en" sz="4800">
                <a:solidFill>
                  <a:srgbClr val="073763"/>
                </a:solidFill>
                <a:latin typeface="Raleway"/>
                <a:ea typeface="Raleway"/>
                <a:cs typeface="Raleway"/>
                <a:sym typeface="Raleway"/>
              </a:rPr>
              <a:t>Counter-stereotypic examples</a:t>
            </a:r>
          </a:p>
        </p:txBody>
      </p:sp>
      <p:pic>
        <p:nvPicPr>
          <p:cNvPr id="491" name="Shape 491"/>
          <p:cNvPicPr preferRelativeResize="0"/>
          <p:nvPr/>
        </p:nvPicPr>
        <p:blipFill>
          <a:blip r:embed="rId4">
            <a:alphaModFix/>
          </a:blip>
          <a:stretch>
            <a:fillRect/>
          </a:stretch>
        </p:blipFill>
        <p:spPr>
          <a:xfrm>
            <a:off x="641801" y="6617734"/>
            <a:ext cx="10908401" cy="439367"/>
          </a:xfrm>
          <a:prstGeom prst="rect">
            <a:avLst/>
          </a:prstGeom>
          <a:noFill/>
          <a:ln>
            <a:noFill/>
          </a:ln>
        </p:spPr>
      </p:pic>
    </p:spTree>
    <p:extLst>
      <p:ext uri="{BB962C8B-B14F-4D97-AF65-F5344CB8AC3E}">
        <p14:creationId xmlns:p14="http://schemas.microsoft.com/office/powerpoint/2010/main" val="477771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313" name="Shape 313"/>
          <p:cNvSpPr/>
          <p:nvPr/>
        </p:nvSpPr>
        <p:spPr>
          <a:xfrm>
            <a:off x="3407000" y="600833"/>
            <a:ext cx="5378000" cy="5378000"/>
          </a:xfrm>
          <a:prstGeom prst="pie">
            <a:avLst>
              <a:gd name="adj1" fmla="val 8986051"/>
              <a:gd name="adj2" fmla="val 16200000"/>
            </a:avLst>
          </a:prstGeom>
          <a:solidFill>
            <a:srgbClr val="CFE2F3"/>
          </a:solid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314" name="Shape 314"/>
          <p:cNvSpPr/>
          <p:nvPr/>
        </p:nvSpPr>
        <p:spPr>
          <a:xfrm flipH="1">
            <a:off x="3407000" y="600833"/>
            <a:ext cx="5378000" cy="5378000"/>
          </a:xfrm>
          <a:prstGeom prst="pie">
            <a:avLst>
              <a:gd name="adj1" fmla="val 8966020"/>
              <a:gd name="adj2" fmla="val 16200000"/>
            </a:avLst>
          </a:prstGeom>
          <a:no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315" name="Shape 315"/>
          <p:cNvSpPr/>
          <p:nvPr/>
        </p:nvSpPr>
        <p:spPr>
          <a:xfrm rot="-7125668">
            <a:off x="3407077" y="600913"/>
            <a:ext cx="5377847" cy="5377847"/>
          </a:xfrm>
          <a:prstGeom prst="pie">
            <a:avLst>
              <a:gd name="adj1" fmla="val 8953084"/>
              <a:gd name="adj2" fmla="val 16114375"/>
            </a:avLst>
          </a:prstGeom>
          <a:noFill/>
          <a:ln w="28575"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316" name="Shape 316"/>
          <p:cNvSpPr txBox="1"/>
          <p:nvPr/>
        </p:nvSpPr>
        <p:spPr>
          <a:xfrm>
            <a:off x="3407000" y="2224267"/>
            <a:ext cx="2813600" cy="929200"/>
          </a:xfrm>
          <a:prstGeom prst="rect">
            <a:avLst/>
          </a:prstGeom>
          <a:noFill/>
          <a:ln>
            <a:noFill/>
          </a:ln>
        </p:spPr>
        <p:txBody>
          <a:bodyPr wrap="square" lIns="121900" tIns="121900" rIns="121900" bIns="121900" anchor="t" anchorCtr="0">
            <a:noAutofit/>
          </a:bodyPr>
          <a:lstStyle/>
          <a:p>
            <a:pPr algn="ctr"/>
            <a:r>
              <a:rPr lang="en" sz="4800">
                <a:solidFill>
                  <a:srgbClr val="073763"/>
                </a:solidFill>
                <a:latin typeface="Raleway"/>
                <a:ea typeface="Raleway"/>
                <a:cs typeface="Raleway"/>
                <a:sym typeface="Raleway"/>
              </a:rPr>
              <a:t>Words</a:t>
            </a:r>
          </a:p>
        </p:txBody>
      </p:sp>
      <p:sp>
        <p:nvSpPr>
          <p:cNvPr id="317" name="Shape 317"/>
          <p:cNvSpPr txBox="1"/>
          <p:nvPr/>
        </p:nvSpPr>
        <p:spPr>
          <a:xfrm>
            <a:off x="5971400" y="2224267"/>
            <a:ext cx="2813600" cy="929200"/>
          </a:xfrm>
          <a:prstGeom prst="rect">
            <a:avLst/>
          </a:prstGeom>
          <a:noFill/>
          <a:ln>
            <a:noFill/>
          </a:ln>
        </p:spPr>
        <p:txBody>
          <a:bodyPr wrap="square" lIns="121900" tIns="121900" rIns="121900" bIns="121900" anchor="t" anchorCtr="0">
            <a:noAutofit/>
          </a:bodyPr>
          <a:lstStyle/>
          <a:p>
            <a:pPr algn="ctr"/>
            <a:r>
              <a:rPr lang="en" sz="4800">
                <a:solidFill>
                  <a:srgbClr val="E6B8AF"/>
                </a:solidFill>
                <a:latin typeface="Raleway"/>
                <a:ea typeface="Raleway"/>
                <a:cs typeface="Raleway"/>
                <a:sym typeface="Raleway"/>
              </a:rPr>
              <a:t>Policy</a:t>
            </a:r>
          </a:p>
        </p:txBody>
      </p:sp>
      <p:sp>
        <p:nvSpPr>
          <p:cNvPr id="318" name="Shape 318"/>
          <p:cNvSpPr txBox="1"/>
          <p:nvPr/>
        </p:nvSpPr>
        <p:spPr>
          <a:xfrm>
            <a:off x="4535400" y="4270133"/>
            <a:ext cx="3121200" cy="929200"/>
          </a:xfrm>
          <a:prstGeom prst="rect">
            <a:avLst/>
          </a:prstGeom>
          <a:noFill/>
          <a:ln>
            <a:noFill/>
          </a:ln>
        </p:spPr>
        <p:txBody>
          <a:bodyPr wrap="square" lIns="121900" tIns="121900" rIns="121900" bIns="121900" anchor="t" anchorCtr="0">
            <a:noAutofit/>
          </a:bodyPr>
          <a:lstStyle/>
          <a:p>
            <a:pPr algn="ctr"/>
            <a:r>
              <a:rPr lang="en" sz="4800">
                <a:solidFill>
                  <a:srgbClr val="E6B8AF"/>
                </a:solidFill>
                <a:latin typeface="Raleway"/>
                <a:ea typeface="Raleway"/>
                <a:cs typeface="Raleway"/>
                <a:sym typeface="Raleway"/>
              </a:rPr>
              <a:t>Thoughts</a:t>
            </a:r>
          </a:p>
        </p:txBody>
      </p:sp>
      <p:pic>
        <p:nvPicPr>
          <p:cNvPr id="319" name="Shape 319"/>
          <p:cNvPicPr preferRelativeResize="0"/>
          <p:nvPr/>
        </p:nvPicPr>
        <p:blipFill>
          <a:blip r:embed="rId3">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1207446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p:nvPr/>
        </p:nvSpPr>
        <p:spPr>
          <a:xfrm>
            <a:off x="2426800" y="6316000"/>
            <a:ext cx="73384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	//	@tobornthegreat</a:t>
            </a:r>
          </a:p>
        </p:txBody>
      </p:sp>
      <p:pic>
        <p:nvPicPr>
          <p:cNvPr id="325" name="Shape 325" descr="Women2.jpg"/>
          <p:cNvPicPr preferRelativeResize="0"/>
          <p:nvPr/>
        </p:nvPicPr>
        <p:blipFill>
          <a:blip r:embed="rId3">
            <a:alphaModFix/>
          </a:blip>
          <a:stretch>
            <a:fillRect/>
          </a:stretch>
        </p:blipFill>
        <p:spPr>
          <a:xfrm>
            <a:off x="1665951" y="0"/>
            <a:ext cx="8860084" cy="6316003"/>
          </a:xfrm>
          <a:prstGeom prst="rect">
            <a:avLst/>
          </a:prstGeom>
          <a:noFill/>
          <a:ln>
            <a:noFill/>
          </a:ln>
        </p:spPr>
      </p:pic>
      <p:sp>
        <p:nvSpPr>
          <p:cNvPr id="326" name="Shape 326"/>
          <p:cNvSpPr/>
          <p:nvPr/>
        </p:nvSpPr>
        <p:spPr>
          <a:xfrm>
            <a:off x="0" y="4095433"/>
            <a:ext cx="12192000" cy="1590000"/>
          </a:xfrm>
          <a:prstGeom prst="rect">
            <a:avLst/>
          </a:prstGeom>
          <a:solidFill>
            <a:srgbClr val="FFF2CC"/>
          </a:solidFill>
          <a:ln>
            <a:noFill/>
          </a:ln>
        </p:spPr>
        <p:txBody>
          <a:bodyPr wrap="square" lIns="121900" tIns="121900" rIns="121900" bIns="121900" anchor="ctr" anchorCtr="0">
            <a:noAutofit/>
          </a:bodyPr>
          <a:lstStyle/>
          <a:p>
            <a:pPr algn="ctr"/>
            <a:r>
              <a:rPr lang="en" sz="4000">
                <a:latin typeface="Raleway"/>
                <a:ea typeface="Raleway"/>
                <a:cs typeface="Raleway"/>
                <a:sym typeface="Raleway"/>
              </a:rPr>
              <a:t>Ouch, that’s a bit harsh.</a:t>
            </a:r>
          </a:p>
        </p:txBody>
      </p:sp>
      <p:pic>
        <p:nvPicPr>
          <p:cNvPr id="327" name="Shape 327"/>
          <p:cNvPicPr preferRelativeResize="0"/>
          <p:nvPr/>
        </p:nvPicPr>
        <p:blipFill>
          <a:blip r:embed="rId4">
            <a:alphaModFix/>
          </a:blip>
          <a:stretch>
            <a:fillRect/>
          </a:stretch>
        </p:blipFill>
        <p:spPr>
          <a:xfrm flipH="1">
            <a:off x="172961" y="4421966"/>
            <a:ext cx="936932" cy="936932"/>
          </a:xfrm>
          <a:prstGeom prst="rect">
            <a:avLst/>
          </a:prstGeom>
          <a:noFill/>
          <a:ln>
            <a:noFill/>
          </a:ln>
        </p:spPr>
      </p:pic>
      <p:pic>
        <p:nvPicPr>
          <p:cNvPr id="328" name="Shape 328"/>
          <p:cNvPicPr preferRelativeResize="0"/>
          <p:nvPr/>
        </p:nvPicPr>
        <p:blipFill>
          <a:blip r:embed="rId5">
            <a:alphaModFix/>
          </a:blip>
          <a:stretch>
            <a:fillRect/>
          </a:stretch>
        </p:blipFill>
        <p:spPr>
          <a:xfrm>
            <a:off x="641801" y="6141301"/>
            <a:ext cx="10908401" cy="439367"/>
          </a:xfrm>
          <a:prstGeom prst="rect">
            <a:avLst/>
          </a:prstGeom>
          <a:noFill/>
          <a:ln>
            <a:noFill/>
          </a:ln>
        </p:spPr>
      </p:pic>
    </p:spTree>
    <p:extLst>
      <p:ext uri="{BB962C8B-B14F-4D97-AF65-F5344CB8AC3E}">
        <p14:creationId xmlns:p14="http://schemas.microsoft.com/office/powerpoint/2010/main" val="5225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Shape 333" descr="Women2.jpg"/>
          <p:cNvPicPr preferRelativeResize="0"/>
          <p:nvPr/>
        </p:nvPicPr>
        <p:blipFill>
          <a:blip r:embed="rId3">
            <a:alphaModFix/>
          </a:blip>
          <a:stretch>
            <a:fillRect/>
          </a:stretch>
        </p:blipFill>
        <p:spPr>
          <a:xfrm>
            <a:off x="1665951" y="0"/>
            <a:ext cx="8860084" cy="6316003"/>
          </a:xfrm>
          <a:prstGeom prst="rect">
            <a:avLst/>
          </a:prstGeom>
          <a:noFill/>
          <a:ln>
            <a:noFill/>
          </a:ln>
        </p:spPr>
      </p:pic>
      <p:sp>
        <p:nvSpPr>
          <p:cNvPr id="334" name="Shape 334"/>
          <p:cNvSpPr/>
          <p:nvPr/>
        </p:nvSpPr>
        <p:spPr>
          <a:xfrm>
            <a:off x="0" y="4095433"/>
            <a:ext cx="12192000" cy="1590000"/>
          </a:xfrm>
          <a:prstGeom prst="rect">
            <a:avLst/>
          </a:prstGeom>
          <a:solidFill>
            <a:srgbClr val="FFF2CC"/>
          </a:solidFill>
          <a:ln>
            <a:noFill/>
          </a:ln>
        </p:spPr>
        <p:txBody>
          <a:bodyPr wrap="square" lIns="121900" tIns="121900" rIns="121900" bIns="121900" anchor="ctr" anchorCtr="0">
            <a:noAutofit/>
          </a:bodyPr>
          <a:lstStyle/>
          <a:p>
            <a:pPr algn="ctr"/>
            <a:r>
              <a:rPr lang="en" sz="4000">
                <a:latin typeface="Raleway"/>
                <a:ea typeface="Raleway"/>
                <a:cs typeface="Raleway"/>
                <a:sym typeface="Raleway"/>
              </a:rPr>
              <a:t>She’s not bossy, she’s a leader!</a:t>
            </a:r>
          </a:p>
        </p:txBody>
      </p:sp>
      <p:pic>
        <p:nvPicPr>
          <p:cNvPr id="335" name="Shape 335"/>
          <p:cNvPicPr preferRelativeResize="0"/>
          <p:nvPr/>
        </p:nvPicPr>
        <p:blipFill>
          <a:blip r:embed="rId4">
            <a:alphaModFix/>
          </a:blip>
          <a:stretch>
            <a:fillRect/>
          </a:stretch>
        </p:blipFill>
        <p:spPr>
          <a:xfrm>
            <a:off x="367167" y="4421951"/>
            <a:ext cx="936932" cy="936932"/>
          </a:xfrm>
          <a:prstGeom prst="rect">
            <a:avLst/>
          </a:prstGeom>
          <a:noFill/>
          <a:ln>
            <a:noFill/>
          </a:ln>
        </p:spPr>
      </p:pic>
      <p:sp>
        <p:nvSpPr>
          <p:cNvPr id="336" name="Shape 336"/>
          <p:cNvSpPr txBox="1"/>
          <p:nvPr/>
        </p:nvSpPr>
        <p:spPr>
          <a:xfrm>
            <a:off x="2426800" y="6316000"/>
            <a:ext cx="73384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	//	@tobornthegreat</a:t>
            </a:r>
          </a:p>
        </p:txBody>
      </p:sp>
      <p:pic>
        <p:nvPicPr>
          <p:cNvPr id="337" name="Shape 337"/>
          <p:cNvPicPr preferRelativeResize="0"/>
          <p:nvPr/>
        </p:nvPicPr>
        <p:blipFill>
          <a:blip r:embed="rId5">
            <a:alphaModFix/>
          </a:blip>
          <a:stretch>
            <a:fillRect/>
          </a:stretch>
        </p:blipFill>
        <p:spPr>
          <a:xfrm>
            <a:off x="790068" y="6079501"/>
            <a:ext cx="10908401" cy="439367"/>
          </a:xfrm>
          <a:prstGeom prst="rect">
            <a:avLst/>
          </a:prstGeom>
          <a:noFill/>
          <a:ln>
            <a:noFill/>
          </a:ln>
        </p:spPr>
      </p:pic>
    </p:spTree>
    <p:extLst>
      <p:ext uri="{BB962C8B-B14F-4D97-AF65-F5344CB8AC3E}">
        <p14:creationId xmlns:p14="http://schemas.microsoft.com/office/powerpoint/2010/main" val="1752232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p:nvPr/>
        </p:nvSpPr>
        <p:spPr>
          <a:xfrm>
            <a:off x="1021200" y="6316000"/>
            <a:ext cx="101496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	//	https://www.heygotyourback.com/</a:t>
            </a:r>
          </a:p>
        </p:txBody>
      </p:sp>
      <p:pic>
        <p:nvPicPr>
          <p:cNvPr id="343" name="Shape 343"/>
          <p:cNvPicPr preferRelativeResize="0"/>
          <p:nvPr/>
        </p:nvPicPr>
        <p:blipFill>
          <a:blip r:embed="rId3">
            <a:alphaModFix/>
          </a:blip>
          <a:stretch>
            <a:fillRect/>
          </a:stretch>
        </p:blipFill>
        <p:spPr>
          <a:xfrm>
            <a:off x="3691200" y="203201"/>
            <a:ext cx="4587531" cy="5909599"/>
          </a:xfrm>
          <a:prstGeom prst="rect">
            <a:avLst/>
          </a:prstGeom>
          <a:noFill/>
          <a:ln>
            <a:noFill/>
          </a:ln>
        </p:spPr>
      </p:pic>
      <p:sp>
        <p:nvSpPr>
          <p:cNvPr id="344" name="Shape 344"/>
          <p:cNvSpPr txBox="1"/>
          <p:nvPr/>
        </p:nvSpPr>
        <p:spPr>
          <a:xfrm>
            <a:off x="351733" y="1362033"/>
            <a:ext cx="4146000" cy="929200"/>
          </a:xfrm>
          <a:prstGeom prst="rect">
            <a:avLst/>
          </a:prstGeom>
          <a:noFill/>
          <a:ln>
            <a:noFill/>
          </a:ln>
        </p:spPr>
        <p:txBody>
          <a:bodyPr wrap="square" lIns="121900" tIns="121900" rIns="121900" bIns="121900" anchor="t" anchorCtr="0">
            <a:noAutofit/>
          </a:bodyPr>
          <a:lstStyle/>
          <a:p>
            <a:pPr algn="ctr"/>
            <a:r>
              <a:rPr lang="en" sz="4800">
                <a:solidFill>
                  <a:srgbClr val="073763"/>
                </a:solidFill>
                <a:latin typeface="Raleway"/>
                <a:ea typeface="Raleway"/>
                <a:cs typeface="Raleway"/>
                <a:sym typeface="Raleway"/>
              </a:rPr>
              <a:t>Interruptions</a:t>
            </a:r>
          </a:p>
        </p:txBody>
      </p:sp>
      <p:sp>
        <p:nvSpPr>
          <p:cNvPr id="345" name="Shape 345"/>
          <p:cNvSpPr txBox="1"/>
          <p:nvPr/>
        </p:nvSpPr>
        <p:spPr>
          <a:xfrm>
            <a:off x="7950567" y="2440667"/>
            <a:ext cx="4146000" cy="929200"/>
          </a:xfrm>
          <a:prstGeom prst="rect">
            <a:avLst/>
          </a:prstGeom>
          <a:noFill/>
          <a:ln>
            <a:noFill/>
          </a:ln>
        </p:spPr>
        <p:txBody>
          <a:bodyPr wrap="square" lIns="121900" tIns="121900" rIns="121900" bIns="121900" anchor="t" anchorCtr="0">
            <a:noAutofit/>
          </a:bodyPr>
          <a:lstStyle/>
          <a:p>
            <a:pPr algn="ctr"/>
            <a:r>
              <a:rPr lang="en" sz="4800">
                <a:solidFill>
                  <a:srgbClr val="073763"/>
                </a:solidFill>
                <a:latin typeface="Raleway"/>
                <a:ea typeface="Raleway"/>
                <a:cs typeface="Raleway"/>
                <a:sym typeface="Raleway"/>
              </a:rPr>
              <a:t>Giving credit</a:t>
            </a:r>
          </a:p>
        </p:txBody>
      </p:sp>
      <p:sp>
        <p:nvSpPr>
          <p:cNvPr id="346" name="Shape 346"/>
          <p:cNvSpPr txBox="1"/>
          <p:nvPr/>
        </p:nvSpPr>
        <p:spPr>
          <a:xfrm>
            <a:off x="220533" y="3486567"/>
            <a:ext cx="3713200" cy="1508800"/>
          </a:xfrm>
          <a:prstGeom prst="rect">
            <a:avLst/>
          </a:prstGeom>
          <a:noFill/>
          <a:ln>
            <a:noFill/>
          </a:ln>
        </p:spPr>
        <p:txBody>
          <a:bodyPr wrap="square" lIns="121900" tIns="121900" rIns="121900" bIns="121900" anchor="t" anchorCtr="0">
            <a:noAutofit/>
          </a:bodyPr>
          <a:lstStyle/>
          <a:p>
            <a:pPr algn="ctr"/>
            <a:r>
              <a:rPr lang="en" sz="4800">
                <a:solidFill>
                  <a:srgbClr val="073763"/>
                </a:solidFill>
                <a:latin typeface="Raleway"/>
                <a:ea typeface="Raleway"/>
                <a:cs typeface="Raleway"/>
                <a:sym typeface="Raleway"/>
              </a:rPr>
              <a:t>Emotional support</a:t>
            </a:r>
          </a:p>
        </p:txBody>
      </p:sp>
      <p:sp>
        <p:nvSpPr>
          <p:cNvPr id="347" name="Shape 347"/>
          <p:cNvSpPr txBox="1"/>
          <p:nvPr/>
        </p:nvSpPr>
        <p:spPr>
          <a:xfrm>
            <a:off x="8166967" y="4764933"/>
            <a:ext cx="3713200" cy="1017600"/>
          </a:xfrm>
          <a:prstGeom prst="rect">
            <a:avLst/>
          </a:prstGeom>
          <a:noFill/>
          <a:ln>
            <a:noFill/>
          </a:ln>
        </p:spPr>
        <p:txBody>
          <a:bodyPr wrap="square" lIns="121900" tIns="121900" rIns="121900" bIns="121900" anchor="t" anchorCtr="0">
            <a:noAutofit/>
          </a:bodyPr>
          <a:lstStyle/>
          <a:p>
            <a:pPr algn="ctr"/>
            <a:r>
              <a:rPr lang="en" sz="4800">
                <a:solidFill>
                  <a:srgbClr val="073763"/>
                </a:solidFill>
                <a:latin typeface="Raleway"/>
                <a:ea typeface="Raleway"/>
                <a:cs typeface="Raleway"/>
                <a:sym typeface="Raleway"/>
              </a:rPr>
              <a:t>Recon</a:t>
            </a:r>
          </a:p>
        </p:txBody>
      </p:sp>
      <p:pic>
        <p:nvPicPr>
          <p:cNvPr id="348" name="Shape 348"/>
          <p:cNvPicPr preferRelativeResize="0"/>
          <p:nvPr/>
        </p:nvPicPr>
        <p:blipFill>
          <a:blip r:embed="rId4">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187125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gtEl>
                                        <p:attrNameLst>
                                          <p:attrName>style.visibility</p:attrName>
                                        </p:attrNameLst>
                                      </p:cBhvr>
                                      <p:to>
                                        <p:strVal val="visible"/>
                                      </p:to>
                                    </p:set>
                                    <p:animEffect transition="in" filter="fade">
                                      <p:cBhvr>
                                        <p:cTn id="12" dur="1000"/>
                                        <p:tgtEl>
                                          <p:spTgt spid="3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6"/>
                                        </p:tgtEl>
                                        <p:attrNameLst>
                                          <p:attrName>style.visibility</p:attrName>
                                        </p:attrNameLst>
                                      </p:cBhvr>
                                      <p:to>
                                        <p:strVal val="visible"/>
                                      </p:to>
                                    </p:set>
                                    <p:animEffect transition="in" filter="fade">
                                      <p:cBhvr>
                                        <p:cTn id="17" dur="1000"/>
                                        <p:tgtEl>
                                          <p:spTgt spid="3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gtEl>
                                        <p:attrNameLst>
                                          <p:attrName>style.visibility</p:attrName>
                                        </p:attrNameLst>
                                      </p:cBhvr>
                                      <p:to>
                                        <p:strVal val="visible"/>
                                      </p:to>
                                    </p:set>
                                    <p:animEffect transition="in" filter="fade">
                                      <p:cBhvr>
                                        <p:cTn id="22" dur="1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84" name="Shape 84"/>
          <p:cNvSpPr txBox="1"/>
          <p:nvPr/>
        </p:nvSpPr>
        <p:spPr>
          <a:xfrm>
            <a:off x="0" y="851700"/>
            <a:ext cx="12192000" cy="4815600"/>
          </a:xfrm>
          <a:prstGeom prst="rect">
            <a:avLst/>
          </a:prstGeom>
          <a:noFill/>
          <a:ln>
            <a:noFill/>
          </a:ln>
        </p:spPr>
        <p:txBody>
          <a:bodyPr wrap="square" lIns="121900" tIns="121900" rIns="121900" bIns="121900" anchor="t" anchorCtr="0">
            <a:noAutofit/>
          </a:bodyPr>
          <a:lstStyle/>
          <a:p>
            <a:pPr algn="ctr"/>
            <a:r>
              <a:rPr lang="en" sz="4800" b="1">
                <a:solidFill>
                  <a:srgbClr val="E6B8AF"/>
                </a:solidFill>
                <a:latin typeface="Raleway"/>
                <a:ea typeface="Raleway"/>
                <a:cs typeface="Raleway"/>
                <a:sym typeface="Raleway"/>
              </a:rPr>
              <a:t>Bias:</a:t>
            </a:r>
          </a:p>
          <a:p>
            <a:pPr algn="ctr">
              <a:spcBef>
                <a:spcPts val="1333"/>
              </a:spcBef>
            </a:pPr>
            <a:r>
              <a:rPr lang="en" sz="4800">
                <a:solidFill>
                  <a:srgbClr val="CFE2F3"/>
                </a:solidFill>
                <a:latin typeface="Raleway"/>
                <a:ea typeface="Raleway"/>
                <a:cs typeface="Raleway"/>
                <a:sym typeface="Raleway"/>
              </a:rPr>
              <a:t>prejudice in favor of or against</a:t>
            </a:r>
          </a:p>
          <a:p>
            <a:pPr algn="ctr">
              <a:spcBef>
                <a:spcPts val="1333"/>
              </a:spcBef>
            </a:pPr>
            <a:r>
              <a:rPr lang="en" sz="4800">
                <a:solidFill>
                  <a:srgbClr val="CFE2F3"/>
                </a:solidFill>
                <a:latin typeface="Raleway"/>
                <a:ea typeface="Raleway"/>
                <a:cs typeface="Raleway"/>
                <a:sym typeface="Raleway"/>
              </a:rPr>
              <a:t>one thing, person, or group</a:t>
            </a:r>
          </a:p>
          <a:p>
            <a:pPr algn="ctr">
              <a:spcBef>
                <a:spcPts val="1333"/>
              </a:spcBef>
            </a:pPr>
            <a:r>
              <a:rPr lang="en" sz="4800">
                <a:solidFill>
                  <a:srgbClr val="CFE2F3"/>
                </a:solidFill>
                <a:latin typeface="Raleway"/>
                <a:ea typeface="Raleway"/>
                <a:cs typeface="Raleway"/>
                <a:sym typeface="Raleway"/>
              </a:rPr>
              <a:t>compared with another,</a:t>
            </a:r>
          </a:p>
          <a:p>
            <a:pPr algn="ctr">
              <a:spcBef>
                <a:spcPts val="1333"/>
              </a:spcBef>
            </a:pPr>
            <a:r>
              <a:rPr lang="en" sz="4800" b="1">
                <a:solidFill>
                  <a:srgbClr val="CFE2F3"/>
                </a:solidFill>
                <a:latin typeface="Raleway"/>
                <a:ea typeface="Raleway"/>
                <a:cs typeface="Raleway"/>
                <a:sym typeface="Raleway"/>
              </a:rPr>
              <a:t>usually in a way considered to be unfair.</a:t>
            </a:r>
          </a:p>
        </p:txBody>
      </p:sp>
      <p:pic>
        <p:nvPicPr>
          <p:cNvPr id="85" name="Shape 85"/>
          <p:cNvPicPr preferRelativeResize="0"/>
          <p:nvPr/>
        </p:nvPicPr>
        <p:blipFill>
          <a:blip r:embed="rId3">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1223132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lh5.googleusercontent.com/9QDC8j2lTqt4tHk3TOwCHIN4zofs0uC_hDCIZ7ilkoNbu0awVNNO97LZyaAUkXWjYr7gqUZ1jLLavcc3pw_NO74vPZhcxCi_PlybPZFxr39ccQm3JJk7cXEJomx57VlT5avCKC2i58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16" y="1851479"/>
            <a:ext cx="3545072" cy="8508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5.googleusercontent.com/KrdICGjP5h7Uvgja418Z7r-sMAomP05nJ1ny1wNqRdEkSV-_Vc7Cmsv5XjyohfXLvAL-PQBu2eTXm60fQPArl8q5OaVIIPfBdQOmIwK813ZX7b2W87juy7UsEs_9mjrqVLB-tNB5xI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16" y="2722855"/>
            <a:ext cx="3545072" cy="9211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6.googleusercontent.com/4sBcDqp_ej_nzYsssn9yIRY9REGX4GYSi7e9sy02FZDM21fJHpo1Z10pt5V5UrhjfP0ESXr8qfvn5JpUf2T1vjq86STAz1k0guFCSREDldWYt7UeA4fGBOplqoETvASPTihCbs4-hJ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408" y="3960253"/>
            <a:ext cx="2562796" cy="14034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6.googleusercontent.com/7bPdUt0xtXif5jPYwOG22gLSIAzEeToa9z7VX8buElwPjdQP1EbpsoYgnrgs5ost3fU570p5u4Y2942IzUxMccLD_rcaWw8ENmcLAvCBBdV28DTQvtQG0XNv3i8334xgt-DZBsmIhB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7272" y="1727607"/>
            <a:ext cx="28575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h3.googleusercontent.com/1aElYtdqgOTfAy3KsN2VJYpfVM7Socll2dmGwNpZLrxABY5F-s-ZdsbCfDBVDpuF2WugYHAbITLQSmnlmbcY3_mzGzVYbV4b0UVh-FO9W7RR-9q8Xm3FwFpf4CdMnefiteOPiGpBhQ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1442" y="3248344"/>
            <a:ext cx="1993392" cy="19933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lh3.googleusercontent.com/S4zkifkcDvGfelQLiNpjTj4ULRhvUwvK8kDj1ydaIgW1igmGQvRoa4IMfJdINltO49ktPZnrK4BU2210h7Yu9T3P4gaVyNTQ_-oDvDkkB86gWHD1Bqm3OLqwZTkQUyor7iUSASPvC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8515" y="5317170"/>
            <a:ext cx="3366516" cy="14876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h3.googleusercontent.com/qdJNk7tT5A_Yj-CmEbiZNtBlGTJHHrtY8pNkw_Bg4vX-dFDcZE119owhZigXeLZgHzb0083sNqsdraFsXFGeGa-pSCyTw2zcSZJk3z_2M78o8UNYJY-LNMQUllCyx_vB7CkTv6_NpG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6072" y="3353505"/>
            <a:ext cx="28575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lh5.googleusercontent.com/Sk_ksY_InSqjNsPFTJU5lKUBYnNbmo10mv5Hjz_ZOIG93qSeG9zGj4giw8CnTKfy2Frk7BdDaKOWOlvF-UUY1N1_nbb7ym5H0gJ1caJqh9RuTSzYlFI19QQsOiWqdw4124D1pRvRNB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2222" y="5027725"/>
            <a:ext cx="1969930" cy="177293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lh5.googleusercontent.com/gy-7a1gv0FyGR1MlvlDFboCZgvCCfUpnzD6wuuv0KtTI4q3jXFD_n5T1TrKzL2JLDk5hgv6njgnE1WMgp_ZtN5tuEukvklrsW7KDulzjxYzCWEpDzIGT8XsWChTSX95DE2-D86YNC7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4822" y="1628648"/>
            <a:ext cx="4343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s://lh6.googleusercontent.com/C4lbBz41GmJSQ5pAiD6iWWTwqIm64TfmhIyeI2asGdmROkyIknhDFg1tgUAbbKIvrLzFaUbLtj9g0PBXb1BTBROK1M-wdp-mdGVzZDgCYK2yyXNg_3HL5MXcp1eI_YD2lz9mQQXWN8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13122" y="3124905"/>
            <a:ext cx="2705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https://lh4.googleusercontent.com/3FCJnkQMHDY7fkVpMB7hXiwIDFZaIJyIrh3z6WlBDb7j1c2LhPZt1HWJtbsJ69Z8M4_qKJ70JuYW6FauECLJijsOIYevWqGWxnMQatdmUxlsOfJ4IC54keV-waObPaMlm6ZAOOuOck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8183" y="4883931"/>
            <a:ext cx="2254978" cy="1916731"/>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lh5.googleusercontent.com/Hn4x4bQhwn4ctMz1XHs_h8LrC2C0Iw7KszEv2qZLZ4V90AkSjuDLOA3Ebrz8V3HeQNEfq2NAi3f8AzApuVc1CDyNMi3xgs_nJJcG0717QD1RRCr2FjZ_um9ly3_G0GUC_fs1IcuGyr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704" y="5311756"/>
            <a:ext cx="2857500" cy="157162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67064" y="503883"/>
            <a:ext cx="8522208" cy="1938992"/>
          </a:xfrm>
          <a:prstGeom prst="rect">
            <a:avLst/>
          </a:prstGeom>
        </p:spPr>
        <p:txBody>
          <a:bodyPr wrap="square">
            <a:spAutoFit/>
          </a:bodyPr>
          <a:lstStyle/>
          <a:p>
            <a:r>
              <a:rPr lang="en-US" sz="4000" b="1" dirty="0" smtClean="0">
                <a:solidFill>
                  <a:srgbClr val="0097A7"/>
                </a:solidFill>
                <a:latin typeface="Raleway" charset="0"/>
              </a:rPr>
              <a:t>Past venues and clients</a:t>
            </a:r>
            <a:endParaRPr lang="en-US" sz="4000" dirty="0"/>
          </a:p>
          <a:p>
            <a:r>
              <a:rPr lang="en-US" sz="4000" dirty="0"/>
              <a:t/>
            </a:r>
            <a:br>
              <a:rPr lang="en-US" sz="4000" dirty="0"/>
            </a:br>
            <a:endParaRPr lang="en-US" sz="4000" dirty="0"/>
          </a:p>
        </p:txBody>
      </p:sp>
    </p:spTree>
    <p:extLst>
      <p:ext uri="{BB962C8B-B14F-4D97-AF65-F5344CB8AC3E}">
        <p14:creationId xmlns:p14="http://schemas.microsoft.com/office/powerpoint/2010/main" val="1601879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695" name="Shape 695"/>
          <p:cNvSpPr txBox="1"/>
          <p:nvPr/>
        </p:nvSpPr>
        <p:spPr>
          <a:xfrm>
            <a:off x="0" y="1524000"/>
            <a:ext cx="12192000" cy="3810000"/>
          </a:xfrm>
          <a:prstGeom prst="rect">
            <a:avLst/>
          </a:prstGeom>
          <a:noFill/>
          <a:ln>
            <a:noFill/>
          </a:ln>
        </p:spPr>
        <p:txBody>
          <a:bodyPr wrap="square" lIns="121900" tIns="121900" rIns="121900" bIns="121900" anchor="ctr" anchorCtr="0">
            <a:noAutofit/>
          </a:bodyPr>
          <a:lstStyle/>
          <a:p>
            <a:pPr algn="ctr"/>
            <a:r>
              <a:rPr lang="en" sz="4800">
                <a:solidFill>
                  <a:srgbClr val="E6B8AF"/>
                </a:solidFill>
                <a:latin typeface="Raleway"/>
                <a:ea typeface="Raleway"/>
                <a:cs typeface="Raleway"/>
                <a:sym typeface="Raleway"/>
              </a:rPr>
              <a:t>Unconscious bias is </a:t>
            </a:r>
            <a:r>
              <a:rPr lang="en" sz="4800">
                <a:solidFill>
                  <a:srgbClr val="CFE2F3"/>
                </a:solidFill>
                <a:latin typeface="Raleway"/>
                <a:ea typeface="Raleway"/>
                <a:cs typeface="Raleway"/>
                <a:sym typeface="Raleway"/>
              </a:rPr>
              <a:t>real</a:t>
            </a:r>
          </a:p>
          <a:p>
            <a:pPr algn="ctr"/>
            <a:endParaRPr sz="4800">
              <a:solidFill>
                <a:srgbClr val="E6B8AF"/>
              </a:solidFill>
              <a:latin typeface="Raleway"/>
              <a:ea typeface="Raleway"/>
              <a:cs typeface="Raleway"/>
              <a:sym typeface="Raleway"/>
            </a:endParaRPr>
          </a:p>
          <a:p>
            <a:pPr algn="ctr"/>
            <a:r>
              <a:rPr lang="en" sz="4800">
                <a:solidFill>
                  <a:srgbClr val="E6B8AF"/>
                </a:solidFill>
                <a:latin typeface="Raleway"/>
                <a:ea typeface="Raleway"/>
                <a:cs typeface="Raleway"/>
                <a:sym typeface="Raleway"/>
              </a:rPr>
              <a:t>Unconscious bias </a:t>
            </a:r>
            <a:r>
              <a:rPr lang="en" sz="4800">
                <a:solidFill>
                  <a:srgbClr val="CFE2F3"/>
                </a:solidFill>
                <a:latin typeface="Raleway"/>
                <a:ea typeface="Raleway"/>
                <a:cs typeface="Raleway"/>
                <a:sym typeface="Raleway"/>
              </a:rPr>
              <a:t>solutions</a:t>
            </a:r>
            <a:r>
              <a:rPr lang="en" sz="4800">
                <a:solidFill>
                  <a:srgbClr val="E6B8AF"/>
                </a:solidFill>
                <a:latin typeface="Raleway"/>
                <a:ea typeface="Raleway"/>
                <a:cs typeface="Raleway"/>
                <a:sym typeface="Raleway"/>
              </a:rPr>
              <a:t> are real too</a:t>
            </a:r>
          </a:p>
          <a:p>
            <a:pPr algn="ctr"/>
            <a:endParaRPr sz="4800">
              <a:solidFill>
                <a:srgbClr val="E6B8AF"/>
              </a:solidFill>
              <a:latin typeface="Raleway"/>
              <a:ea typeface="Raleway"/>
              <a:cs typeface="Raleway"/>
              <a:sym typeface="Raleway"/>
            </a:endParaRPr>
          </a:p>
          <a:p>
            <a:pPr algn="ctr"/>
            <a:r>
              <a:rPr lang="en" sz="4800">
                <a:solidFill>
                  <a:srgbClr val="CFE2F3"/>
                </a:solidFill>
                <a:latin typeface="Raleway"/>
                <a:ea typeface="Raleway"/>
                <a:cs typeface="Raleway"/>
                <a:sym typeface="Raleway"/>
              </a:rPr>
              <a:t>We all have a role to play</a:t>
            </a:r>
          </a:p>
        </p:txBody>
      </p:sp>
      <p:pic>
        <p:nvPicPr>
          <p:cNvPr id="5" name="Shape 649"/>
          <p:cNvPicPr preferRelativeResize="0"/>
          <p:nvPr/>
        </p:nvPicPr>
        <p:blipFill>
          <a:blip r:embed="rId3">
            <a:alphaModFix/>
          </a:blip>
          <a:stretch>
            <a:fillRect/>
          </a:stretch>
        </p:blipFill>
        <p:spPr>
          <a:xfrm>
            <a:off x="641801" y="105701"/>
            <a:ext cx="10908401" cy="439367"/>
          </a:xfrm>
          <a:prstGeom prst="rect">
            <a:avLst/>
          </a:prstGeom>
          <a:noFill/>
          <a:ln>
            <a:noFill/>
          </a:ln>
        </p:spPr>
      </p:pic>
    </p:spTree>
    <p:extLst>
      <p:ext uri="{BB962C8B-B14F-4D97-AF65-F5344CB8AC3E}">
        <p14:creationId xmlns:p14="http://schemas.microsoft.com/office/powerpoint/2010/main" val="1669985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0"/>
        <p:cNvGrpSpPr/>
        <p:nvPr/>
      </p:nvGrpSpPr>
      <p:grpSpPr>
        <a:xfrm>
          <a:off x="0" y="0"/>
          <a:ext cx="0" cy="0"/>
          <a:chOff x="0" y="0"/>
          <a:chExt cx="0" cy="0"/>
        </a:xfrm>
      </p:grpSpPr>
      <p:sp>
        <p:nvSpPr>
          <p:cNvPr id="702" name="Shape 702"/>
          <p:cNvSpPr txBox="1">
            <a:spLocks noGrp="1"/>
          </p:cNvSpPr>
          <p:nvPr>
            <p:ph type="subTitle" idx="1"/>
          </p:nvPr>
        </p:nvSpPr>
        <p:spPr>
          <a:xfrm>
            <a:off x="0" y="3642733"/>
            <a:ext cx="12192000" cy="3215200"/>
          </a:xfrm>
          <a:prstGeom prst="rect">
            <a:avLst/>
          </a:prstGeom>
        </p:spPr>
        <p:txBody>
          <a:bodyPr vert="horz" wrap="square" lIns="121900" tIns="121900" rIns="121900" bIns="121900" rtlCol="0" anchor="ctr" anchorCtr="0">
            <a:noAutofit/>
          </a:bodyPr>
          <a:lstStyle/>
          <a:p>
            <a:pPr>
              <a:spcBef>
                <a:spcPts val="0"/>
              </a:spcBef>
            </a:pPr>
            <a:r>
              <a:rPr lang="en-US" sz="3200" dirty="0" smtClean="0">
                <a:solidFill>
                  <a:srgbClr val="434343"/>
                </a:solidFill>
                <a:latin typeface="Raleway"/>
                <a:ea typeface="Raleway"/>
                <a:cs typeface="Raleway"/>
                <a:sym typeface="Raleway"/>
              </a:rPr>
              <a:t>Cat Adams||</a:t>
            </a:r>
            <a:r>
              <a:rPr lang="en" sz="3200" dirty="0" smtClean="0">
                <a:solidFill>
                  <a:srgbClr val="434343"/>
                </a:solidFill>
                <a:latin typeface="Raleway"/>
                <a:ea typeface="Raleway"/>
                <a:cs typeface="Raleway"/>
                <a:sym typeface="Raleway"/>
              </a:rPr>
              <a:t>  @</a:t>
            </a:r>
            <a:r>
              <a:rPr lang="en-US" sz="3200" dirty="0" err="1" smtClean="0">
                <a:solidFill>
                  <a:srgbClr val="434343"/>
                </a:solidFill>
                <a:latin typeface="Raleway"/>
                <a:ea typeface="Raleway"/>
                <a:cs typeface="Raleway"/>
                <a:sym typeface="Raleway"/>
              </a:rPr>
              <a:t>ScienceIsMetal</a:t>
            </a:r>
            <a:endParaRPr lang="en" sz="3200" dirty="0">
              <a:solidFill>
                <a:schemeClr val="bg1"/>
              </a:solidFill>
              <a:latin typeface="Raleway"/>
              <a:ea typeface="Raleway"/>
              <a:cs typeface="Raleway"/>
              <a:sym typeface="Raleway"/>
            </a:endParaRPr>
          </a:p>
          <a:p>
            <a:pPr>
              <a:spcBef>
                <a:spcPts val="0"/>
              </a:spcBef>
            </a:pPr>
            <a:r>
              <a:rPr lang="en-US" sz="3200" dirty="0" smtClean="0">
                <a:solidFill>
                  <a:srgbClr val="434343"/>
                </a:solidFill>
                <a:latin typeface="Raleway"/>
                <a:ea typeface="Raleway"/>
                <a:cs typeface="Raleway"/>
                <a:sym typeface="Raleway"/>
                <a:hlinkClick r:id="rId3"/>
              </a:rPr>
              <a:t>UnconsciousBiasSTEM@gmail.com</a:t>
            </a:r>
            <a:r>
              <a:rPr lang="en-US" sz="3200" dirty="0" smtClean="0">
                <a:solidFill>
                  <a:srgbClr val="434343"/>
                </a:solidFill>
                <a:latin typeface="Raleway"/>
                <a:ea typeface="Raleway"/>
                <a:cs typeface="Raleway"/>
                <a:sym typeface="Raleway"/>
              </a:rPr>
              <a:t> </a:t>
            </a:r>
            <a:endParaRPr lang="en" sz="3200" dirty="0">
              <a:solidFill>
                <a:srgbClr val="434343"/>
              </a:solidFill>
              <a:latin typeface="Raleway"/>
              <a:ea typeface="Raleway"/>
              <a:cs typeface="Raleway"/>
              <a:sym typeface="Raleway"/>
            </a:endParaRPr>
          </a:p>
          <a:p>
            <a:pPr>
              <a:spcBef>
                <a:spcPts val="0"/>
              </a:spcBef>
            </a:pPr>
            <a:endParaRPr lang="en-US" sz="3200" dirty="0">
              <a:solidFill>
                <a:srgbClr val="434343"/>
              </a:solidFill>
              <a:latin typeface="Raleway"/>
              <a:ea typeface="Raleway"/>
              <a:cs typeface="Raleway"/>
              <a:sym typeface="Raleway"/>
            </a:endParaRPr>
          </a:p>
          <a:p>
            <a:pPr>
              <a:spcBef>
                <a:spcPts val="0"/>
              </a:spcBef>
            </a:pPr>
            <a:r>
              <a:rPr lang="en" sz="3200" b="1" dirty="0" err="1">
                <a:solidFill>
                  <a:srgbClr val="434343"/>
                </a:solidFill>
                <a:latin typeface="Raleway"/>
                <a:ea typeface="Raleway"/>
                <a:cs typeface="Raleway"/>
                <a:sym typeface="Raleway"/>
              </a:rPr>
              <a:t>UnconsciousBiasProject.org</a:t>
            </a:r>
            <a:r>
              <a:rPr lang="en-US" sz="3200" dirty="0">
                <a:solidFill>
                  <a:srgbClr val="434343"/>
                </a:solidFill>
                <a:latin typeface="Raleway"/>
                <a:ea typeface="Raleway"/>
                <a:cs typeface="Raleway"/>
                <a:sym typeface="Raleway"/>
              </a:rPr>
              <a:t>    ||</a:t>
            </a:r>
            <a:r>
              <a:rPr lang="en" sz="3200" dirty="0">
                <a:solidFill>
                  <a:srgbClr val="434343"/>
                </a:solidFill>
                <a:latin typeface="Raleway"/>
                <a:ea typeface="Raleway"/>
                <a:cs typeface="Raleway"/>
                <a:sym typeface="Raleway"/>
              </a:rPr>
              <a:t>	@UBP_STEM</a:t>
            </a:r>
            <a:r>
              <a:rPr lang="en-US" sz="3200" dirty="0">
                <a:solidFill>
                  <a:srgbClr val="434343"/>
                </a:solidFill>
                <a:latin typeface="Raleway"/>
                <a:ea typeface="Raleway"/>
                <a:cs typeface="Raleway"/>
                <a:sym typeface="Raleway"/>
              </a:rPr>
              <a:t>  </a:t>
            </a:r>
            <a:r>
              <a:rPr lang="en-US" sz="3200" dirty="0" err="1">
                <a:solidFill>
                  <a:schemeClr val="bg1"/>
                </a:solidFill>
                <a:latin typeface="Raleway"/>
                <a:ea typeface="Raleway"/>
                <a:cs typeface="Raleway"/>
                <a:sym typeface="Raleway"/>
              </a:rPr>
              <a:t>qqqqqqqqq</a:t>
            </a:r>
            <a:endParaRPr lang="en" sz="3200" dirty="0">
              <a:solidFill>
                <a:srgbClr val="434343"/>
              </a:solidFill>
              <a:latin typeface="Raleway"/>
              <a:ea typeface="Raleway"/>
              <a:cs typeface="Raleway"/>
              <a:sym typeface="Raleway"/>
            </a:endParaRPr>
          </a:p>
          <a:p>
            <a:pPr algn="l">
              <a:spcBef>
                <a:spcPts val="0"/>
              </a:spcBef>
            </a:pPr>
            <a:r>
              <a:rPr lang="en" dirty="0" smtClean="0">
                <a:solidFill>
                  <a:srgbClr val="434343"/>
                </a:solidFill>
                <a:latin typeface="Raleway"/>
                <a:ea typeface="Raleway"/>
                <a:cs typeface="Raleway"/>
                <a:sym typeface="Raleway"/>
              </a:rPr>
              <a:t> </a:t>
            </a:r>
            <a:r>
              <a:rPr lang="en-US" dirty="0" smtClean="0">
                <a:solidFill>
                  <a:srgbClr val="434343"/>
                </a:solidFill>
                <a:latin typeface="Raleway"/>
                <a:ea typeface="Raleway"/>
                <a:cs typeface="Raleway"/>
                <a:sym typeface="Raleway"/>
              </a:rPr>
              <a:t>    </a:t>
            </a:r>
            <a:r>
              <a:rPr lang="en" dirty="0" smtClean="0">
                <a:solidFill>
                  <a:srgbClr val="434343"/>
                </a:solidFill>
                <a:latin typeface="Raleway"/>
                <a:ea typeface="Raleway"/>
                <a:cs typeface="Raleway"/>
                <a:sym typeface="Raleway"/>
              </a:rPr>
              <a:t>Anna </a:t>
            </a:r>
            <a:r>
              <a:rPr lang="en" dirty="0">
                <a:solidFill>
                  <a:srgbClr val="434343"/>
                </a:solidFill>
                <a:latin typeface="Raleway"/>
                <a:ea typeface="Raleway"/>
                <a:cs typeface="Raleway"/>
                <a:sym typeface="Raleway"/>
              </a:rPr>
              <a:t>Schneider</a:t>
            </a:r>
            <a:r>
              <a:rPr lang="en" dirty="0" smtClean="0">
                <a:solidFill>
                  <a:srgbClr val="434343"/>
                </a:solidFill>
                <a:latin typeface="Raleway"/>
                <a:ea typeface="Raleway"/>
                <a:cs typeface="Raleway"/>
                <a:sym typeface="Raleway"/>
              </a:rPr>
              <a:t>,</a:t>
            </a:r>
            <a:r>
              <a:rPr lang="en-US" dirty="0" smtClean="0">
                <a:solidFill>
                  <a:srgbClr val="434343"/>
                </a:solidFill>
                <a:latin typeface="Raleway"/>
                <a:ea typeface="Raleway"/>
                <a:cs typeface="Raleway"/>
                <a:sym typeface="Raleway"/>
              </a:rPr>
              <a:t> </a:t>
            </a:r>
            <a:r>
              <a:rPr lang="en-US" dirty="0" err="1" smtClean="0">
                <a:solidFill>
                  <a:srgbClr val="434343"/>
                </a:solidFill>
                <a:latin typeface="Raleway"/>
                <a:ea typeface="Raleway"/>
                <a:cs typeface="Raleway"/>
                <a:sym typeface="Raleway"/>
              </a:rPr>
              <a:t>Linet</a:t>
            </a:r>
            <a:r>
              <a:rPr lang="en-US" dirty="0" smtClean="0">
                <a:solidFill>
                  <a:srgbClr val="434343"/>
                </a:solidFill>
                <a:latin typeface="Raleway"/>
                <a:ea typeface="Raleway"/>
                <a:cs typeface="Raleway"/>
                <a:sym typeface="Raleway"/>
              </a:rPr>
              <a:t> </a:t>
            </a:r>
            <a:r>
              <a:rPr lang="en-US" dirty="0" err="1" smtClean="0">
                <a:solidFill>
                  <a:srgbClr val="434343"/>
                </a:solidFill>
                <a:latin typeface="Raleway"/>
                <a:ea typeface="Raleway"/>
                <a:cs typeface="Raleway"/>
                <a:sym typeface="Raleway"/>
              </a:rPr>
              <a:t>Mera</a:t>
            </a:r>
            <a:r>
              <a:rPr lang="en-US" dirty="0" smtClean="0">
                <a:solidFill>
                  <a:srgbClr val="434343"/>
                </a:solidFill>
                <a:latin typeface="Raleway"/>
                <a:ea typeface="Raleway"/>
                <a:cs typeface="Raleway"/>
                <a:sym typeface="Raleway"/>
              </a:rPr>
              <a:t>, Emily Kearney,</a:t>
            </a:r>
            <a:r>
              <a:rPr lang="en" dirty="0" smtClean="0">
                <a:solidFill>
                  <a:srgbClr val="434343"/>
                </a:solidFill>
                <a:latin typeface="Raleway"/>
                <a:ea typeface="Raleway"/>
                <a:cs typeface="Raleway"/>
                <a:sym typeface="Raleway"/>
              </a:rPr>
              <a:t> </a:t>
            </a:r>
            <a:r>
              <a:rPr lang="en" dirty="0">
                <a:solidFill>
                  <a:srgbClr val="434343"/>
                </a:solidFill>
                <a:latin typeface="Raleway"/>
                <a:ea typeface="Raleway"/>
                <a:cs typeface="Raleway"/>
                <a:sym typeface="Raleway"/>
              </a:rPr>
              <a:t>Lanie Petersen, Theresa </a:t>
            </a:r>
            <a:r>
              <a:rPr lang="en" dirty="0" err="1">
                <a:solidFill>
                  <a:srgbClr val="434343"/>
                </a:solidFill>
                <a:latin typeface="Raleway"/>
                <a:ea typeface="Raleway"/>
                <a:cs typeface="Raleway"/>
                <a:sym typeface="Raleway"/>
              </a:rPr>
              <a:t>Oborn</a:t>
            </a:r>
            <a:r>
              <a:rPr lang="en-US" dirty="0">
                <a:solidFill>
                  <a:srgbClr val="434343"/>
                </a:solidFill>
                <a:latin typeface="Raleway"/>
                <a:ea typeface="Raleway"/>
                <a:cs typeface="Raleway"/>
                <a:sym typeface="Raleway"/>
              </a:rPr>
              <a:t>, Aaron </a:t>
            </a:r>
            <a:r>
              <a:rPr lang="en-US" dirty="0" err="1">
                <a:solidFill>
                  <a:srgbClr val="434343"/>
                </a:solidFill>
                <a:latin typeface="Raleway"/>
                <a:ea typeface="Raleway"/>
                <a:cs typeface="Raleway"/>
                <a:sym typeface="Raleway"/>
              </a:rPr>
              <a:t>Culich</a:t>
            </a:r>
            <a:endParaRPr lang="en" dirty="0">
              <a:solidFill>
                <a:srgbClr val="434343"/>
              </a:solidFill>
              <a:latin typeface="Raleway"/>
              <a:ea typeface="Raleway"/>
              <a:cs typeface="Raleway"/>
              <a:sym typeface="Raleway"/>
            </a:endParaRPr>
          </a:p>
        </p:txBody>
      </p:sp>
      <p:pic>
        <p:nvPicPr>
          <p:cNvPr id="5" name="Shape 701" descr="Final with text.jpg"/>
          <p:cNvPicPr preferRelativeResize="0"/>
          <p:nvPr/>
        </p:nvPicPr>
        <p:blipFill>
          <a:blip r:embed="rId4">
            <a:alphaModFix/>
          </a:blip>
          <a:stretch>
            <a:fillRect/>
          </a:stretch>
        </p:blipFill>
        <p:spPr>
          <a:xfrm>
            <a:off x="3126833" y="-462100"/>
            <a:ext cx="5938335" cy="4453767"/>
          </a:xfrm>
          <a:prstGeom prst="rect">
            <a:avLst/>
          </a:prstGeom>
          <a:noFill/>
          <a:ln>
            <a:noFill/>
          </a:ln>
        </p:spPr>
      </p:pic>
      <p:pic>
        <p:nvPicPr>
          <p:cNvPr id="6" name="Shape 703"/>
          <p:cNvPicPr preferRelativeResize="0"/>
          <p:nvPr/>
        </p:nvPicPr>
        <p:blipFill>
          <a:blip r:embed="rId5">
            <a:alphaModFix/>
          </a:blip>
          <a:stretch>
            <a:fillRect/>
          </a:stretch>
        </p:blipFill>
        <p:spPr>
          <a:xfrm>
            <a:off x="641801" y="105701"/>
            <a:ext cx="10908401" cy="439367"/>
          </a:xfrm>
          <a:prstGeom prst="rect">
            <a:avLst/>
          </a:prstGeom>
          <a:noFill/>
          <a:ln>
            <a:noFill/>
          </a:ln>
        </p:spPr>
      </p:pic>
    </p:spTree>
    <p:extLst>
      <p:ext uri="{BB962C8B-B14F-4D97-AF65-F5344CB8AC3E}">
        <p14:creationId xmlns:p14="http://schemas.microsoft.com/office/powerpoint/2010/main" val="49383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4708" y="1382436"/>
            <a:ext cx="9434940" cy="5050560"/>
          </a:xfrm>
          <a:ln>
            <a:solidFill>
              <a:schemeClr val="tx1"/>
            </a:solidFill>
          </a:ln>
        </p:spPr>
      </p:pic>
      <p:sp>
        <p:nvSpPr>
          <p:cNvPr id="5" name="TextBox 4"/>
          <p:cNvSpPr txBox="1"/>
          <p:nvPr/>
        </p:nvSpPr>
        <p:spPr>
          <a:xfrm>
            <a:off x="8796528" y="2103120"/>
            <a:ext cx="1554480" cy="512064"/>
          </a:xfrm>
          <a:prstGeom prst="rect">
            <a:avLst/>
          </a:prstGeom>
          <a:noFill/>
          <a:ln w="12700">
            <a:solidFill>
              <a:schemeClr val="accent4">
                <a:lumMod val="50000"/>
              </a:schemeClr>
            </a:solidFill>
          </a:ln>
        </p:spPr>
        <p:txBody>
          <a:bodyPr wrap="square" rtlCol="0">
            <a:spAutoFit/>
          </a:bodyPr>
          <a:lstStyle/>
          <a:p>
            <a:endParaRPr lang="en-US"/>
          </a:p>
        </p:txBody>
      </p:sp>
      <p:sp>
        <p:nvSpPr>
          <p:cNvPr id="6" name="Shape 304"/>
          <p:cNvSpPr txBox="1"/>
          <p:nvPr/>
        </p:nvSpPr>
        <p:spPr>
          <a:xfrm>
            <a:off x="-204881" y="286723"/>
            <a:ext cx="9321449" cy="884693"/>
          </a:xfrm>
          <a:prstGeom prst="rect">
            <a:avLst/>
          </a:prstGeom>
          <a:noFill/>
          <a:ln>
            <a:noFill/>
          </a:ln>
        </p:spPr>
        <p:txBody>
          <a:bodyPr wrap="square" lIns="121900" tIns="121900" rIns="121900" bIns="121900" anchor="t" anchorCtr="0">
            <a:noAutofit/>
          </a:bodyPr>
          <a:lstStyle/>
          <a:p>
            <a:pPr algn="ctr"/>
            <a:r>
              <a:rPr lang="en-US" sz="4800" smtClean="0">
                <a:solidFill>
                  <a:srgbClr val="E6B8AF"/>
                </a:solidFill>
                <a:latin typeface="Raleway"/>
                <a:ea typeface="Raleway"/>
                <a:cs typeface="Raleway"/>
                <a:sym typeface="Raleway"/>
              </a:rPr>
              <a:t>Donations are tax-deductible!</a:t>
            </a:r>
            <a:endParaRPr lang="en" sz="4800" dirty="0">
              <a:solidFill>
                <a:srgbClr val="E6B8AF"/>
              </a:solidFill>
              <a:latin typeface="Raleway"/>
              <a:ea typeface="Raleway"/>
              <a:cs typeface="Raleway"/>
              <a:sym typeface="Raleway"/>
            </a:endParaRPr>
          </a:p>
        </p:txBody>
      </p:sp>
    </p:spTree>
    <p:extLst>
      <p:ext uri="{BB962C8B-B14F-4D97-AF65-F5344CB8AC3E}">
        <p14:creationId xmlns:p14="http://schemas.microsoft.com/office/powerpoint/2010/main" val="1395108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a:t>
            </a:r>
          </a:p>
        </p:txBody>
      </p:sp>
      <p:pic>
        <p:nvPicPr>
          <p:cNvPr id="464" name="Shape 464"/>
          <p:cNvPicPr preferRelativeResize="0"/>
          <p:nvPr/>
        </p:nvPicPr>
        <p:blipFill>
          <a:blip r:embed="rId3">
            <a:alphaModFix/>
          </a:blip>
          <a:stretch>
            <a:fillRect/>
          </a:stretch>
        </p:blipFill>
        <p:spPr>
          <a:xfrm>
            <a:off x="203201" y="568961"/>
            <a:ext cx="11785599" cy="5540113"/>
          </a:xfrm>
          <a:prstGeom prst="rect">
            <a:avLst/>
          </a:prstGeom>
          <a:noFill/>
          <a:ln>
            <a:noFill/>
          </a:ln>
        </p:spPr>
      </p:pic>
      <p:pic>
        <p:nvPicPr>
          <p:cNvPr id="465" name="Shape 465"/>
          <p:cNvPicPr preferRelativeResize="0"/>
          <p:nvPr/>
        </p:nvPicPr>
        <p:blipFill>
          <a:blip r:embed="rId4">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1342017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p:nvPr/>
        </p:nvSpPr>
        <p:spPr>
          <a:xfrm>
            <a:off x="-200" y="6316000"/>
            <a:ext cx="121920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	//	http://dx.doi.org/10.1080/00220973.2015.1027807</a:t>
            </a:r>
          </a:p>
        </p:txBody>
      </p:sp>
      <p:pic>
        <p:nvPicPr>
          <p:cNvPr id="143" name="Shape 143"/>
          <p:cNvPicPr preferRelativeResize="0"/>
          <p:nvPr/>
        </p:nvPicPr>
        <p:blipFill>
          <a:blip r:embed="rId3">
            <a:alphaModFix/>
          </a:blip>
          <a:stretch>
            <a:fillRect/>
          </a:stretch>
        </p:blipFill>
        <p:spPr>
          <a:xfrm>
            <a:off x="-200" y="0"/>
            <a:ext cx="12192000" cy="3774000"/>
          </a:xfrm>
          <a:prstGeom prst="rect">
            <a:avLst/>
          </a:prstGeom>
          <a:noFill/>
          <a:ln>
            <a:noFill/>
          </a:ln>
        </p:spPr>
      </p:pic>
      <p:sp>
        <p:nvSpPr>
          <p:cNvPr id="144" name="Shape 144"/>
          <p:cNvSpPr/>
          <p:nvPr/>
        </p:nvSpPr>
        <p:spPr>
          <a:xfrm>
            <a:off x="0" y="4095433"/>
            <a:ext cx="12192000" cy="1590000"/>
          </a:xfrm>
          <a:prstGeom prst="rect">
            <a:avLst/>
          </a:prstGeom>
          <a:solidFill>
            <a:srgbClr val="F4CCCC"/>
          </a:solidFill>
          <a:ln>
            <a:noFill/>
          </a:ln>
        </p:spPr>
        <p:txBody>
          <a:bodyPr wrap="square" lIns="121900" tIns="121900" rIns="121900" bIns="121900" anchor="ctr" anchorCtr="0">
            <a:noAutofit/>
          </a:bodyPr>
          <a:lstStyle/>
          <a:p>
            <a:pPr algn="ctr"/>
            <a:r>
              <a:rPr lang="en" sz="4000">
                <a:latin typeface="Raleway"/>
                <a:ea typeface="Raleway"/>
                <a:cs typeface="Raleway"/>
                <a:sym typeface="Raleway"/>
              </a:rPr>
              <a:t>Barriers to </a:t>
            </a:r>
            <a:r>
              <a:rPr lang="en" sz="4000" b="1">
                <a:latin typeface="Raleway"/>
                <a:ea typeface="Raleway"/>
                <a:cs typeface="Raleway"/>
                <a:sym typeface="Raleway"/>
              </a:rPr>
              <a:t>entering</a:t>
            </a:r>
            <a:r>
              <a:rPr lang="en" sz="4000">
                <a:latin typeface="Raleway"/>
                <a:ea typeface="Raleway"/>
                <a:cs typeface="Raleway"/>
                <a:sym typeface="Raleway"/>
              </a:rPr>
              <a:t> — biased teachers</a:t>
            </a:r>
          </a:p>
        </p:txBody>
      </p:sp>
      <p:pic>
        <p:nvPicPr>
          <p:cNvPr id="145" name="Shape 145"/>
          <p:cNvPicPr preferRelativeResize="0"/>
          <p:nvPr/>
        </p:nvPicPr>
        <p:blipFill>
          <a:blip r:embed="rId4">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319389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p:nvPr/>
        </p:nvSpPr>
        <p:spPr>
          <a:xfrm>
            <a:off x="167" y="5685433"/>
            <a:ext cx="12192000" cy="11724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  //  </a:t>
            </a:r>
            <a:r>
              <a:rPr lang="en" sz="2400" u="sng">
                <a:solidFill>
                  <a:schemeClr val="hlink"/>
                </a:solidFill>
                <a:latin typeface="Raleway"/>
                <a:ea typeface="Raleway"/>
                <a:cs typeface="Raleway"/>
                <a:sym typeface="Raleway"/>
                <a:hlinkClick r:id="rId3"/>
              </a:rPr>
              <a:t>http://www.jstor.org/stable/pdf/10.1086/661653.pdf</a:t>
            </a:r>
          </a:p>
          <a:p>
            <a:pPr algn="ctr">
              <a:buClr>
                <a:schemeClr val="dk1"/>
              </a:buClr>
            </a:pPr>
            <a:r>
              <a:rPr lang="en" sz="2400" u="sng">
                <a:solidFill>
                  <a:schemeClr val="hlink"/>
                </a:solidFill>
                <a:latin typeface="Raleway"/>
                <a:ea typeface="Raleway"/>
                <a:cs typeface="Raleway"/>
                <a:sym typeface="Raleway"/>
                <a:hlinkClick r:id="rId4"/>
              </a:rPr>
              <a:t>http://www.nber.org/papers/w21560</a:t>
            </a:r>
            <a:r>
              <a:rPr lang="en" sz="2400">
                <a:solidFill>
                  <a:schemeClr val="dk1"/>
                </a:solidFill>
                <a:latin typeface="Raleway"/>
                <a:ea typeface="Raleway"/>
                <a:cs typeface="Raleway"/>
                <a:sym typeface="Raleway"/>
              </a:rPr>
              <a:t>	//	http://dx.doi.org/10.1080/08959280903120261</a:t>
            </a:r>
          </a:p>
          <a:p>
            <a:pPr indent="609585" algn="ctr"/>
            <a:r>
              <a:rPr lang="en" sz="2400">
                <a:latin typeface="Raleway"/>
                <a:ea typeface="Raleway"/>
                <a:cs typeface="Raleway"/>
                <a:sym typeface="Raleway"/>
              </a:rPr>
              <a:t>http://gender.stanford.edu/sites/default/files/motherhoodpenalty.pdf</a:t>
            </a:r>
          </a:p>
        </p:txBody>
      </p:sp>
      <p:sp>
        <p:nvSpPr>
          <p:cNvPr id="180" name="Shape 180"/>
          <p:cNvSpPr/>
          <p:nvPr/>
        </p:nvSpPr>
        <p:spPr>
          <a:xfrm>
            <a:off x="0" y="4095433"/>
            <a:ext cx="12192000" cy="1590000"/>
          </a:xfrm>
          <a:prstGeom prst="rect">
            <a:avLst/>
          </a:prstGeom>
          <a:solidFill>
            <a:srgbClr val="F4CCCC"/>
          </a:solidFill>
          <a:ln>
            <a:noFill/>
          </a:ln>
        </p:spPr>
        <p:txBody>
          <a:bodyPr wrap="square" lIns="121900" tIns="121900" rIns="121900" bIns="121900" anchor="ctr" anchorCtr="0">
            <a:noAutofit/>
          </a:bodyPr>
          <a:lstStyle/>
          <a:p>
            <a:pPr algn="ctr"/>
            <a:r>
              <a:rPr lang="en" sz="4000">
                <a:latin typeface="Raleway"/>
                <a:ea typeface="Raleway"/>
                <a:cs typeface="Raleway"/>
                <a:sym typeface="Raleway"/>
              </a:rPr>
              <a:t>Barriers to </a:t>
            </a:r>
            <a:r>
              <a:rPr lang="en" sz="4000" b="1">
                <a:latin typeface="Raleway"/>
                <a:ea typeface="Raleway"/>
                <a:cs typeface="Raleway"/>
                <a:sym typeface="Raleway"/>
              </a:rPr>
              <a:t>rising</a:t>
            </a:r>
            <a:r>
              <a:rPr lang="en" sz="4000">
                <a:latin typeface="Raleway"/>
                <a:ea typeface="Raleway"/>
                <a:cs typeface="Raleway"/>
                <a:sym typeface="Raleway"/>
              </a:rPr>
              <a:t> — bias in resume callbacks</a:t>
            </a:r>
          </a:p>
        </p:txBody>
      </p:sp>
      <p:pic>
        <p:nvPicPr>
          <p:cNvPr id="181" name="Shape 181"/>
          <p:cNvPicPr preferRelativeResize="0"/>
          <p:nvPr/>
        </p:nvPicPr>
        <p:blipFill>
          <a:blip r:embed="rId5">
            <a:alphaModFix/>
          </a:blip>
          <a:stretch>
            <a:fillRect/>
          </a:stretch>
        </p:blipFill>
        <p:spPr>
          <a:xfrm>
            <a:off x="1" y="2049767"/>
            <a:ext cx="5834433" cy="2045667"/>
          </a:xfrm>
          <a:prstGeom prst="rect">
            <a:avLst/>
          </a:prstGeom>
          <a:noFill/>
          <a:ln>
            <a:noFill/>
          </a:ln>
        </p:spPr>
      </p:pic>
      <p:pic>
        <p:nvPicPr>
          <p:cNvPr id="182" name="Shape 182"/>
          <p:cNvPicPr preferRelativeResize="0"/>
          <p:nvPr/>
        </p:nvPicPr>
        <p:blipFill>
          <a:blip r:embed="rId6">
            <a:alphaModFix/>
          </a:blip>
          <a:stretch>
            <a:fillRect/>
          </a:stretch>
        </p:blipFill>
        <p:spPr>
          <a:xfrm>
            <a:off x="6272534" y="1"/>
            <a:ext cx="5919468" cy="2354233"/>
          </a:xfrm>
          <a:prstGeom prst="rect">
            <a:avLst/>
          </a:prstGeom>
          <a:noFill/>
          <a:ln>
            <a:noFill/>
          </a:ln>
        </p:spPr>
      </p:pic>
      <p:pic>
        <p:nvPicPr>
          <p:cNvPr id="183" name="Shape 183"/>
          <p:cNvPicPr preferRelativeResize="0"/>
          <p:nvPr/>
        </p:nvPicPr>
        <p:blipFill>
          <a:blip r:embed="rId7">
            <a:alphaModFix/>
          </a:blip>
          <a:stretch>
            <a:fillRect/>
          </a:stretch>
        </p:blipFill>
        <p:spPr>
          <a:xfrm>
            <a:off x="168" y="1"/>
            <a:ext cx="6566465" cy="2120556"/>
          </a:xfrm>
          <a:prstGeom prst="rect">
            <a:avLst/>
          </a:prstGeom>
          <a:noFill/>
          <a:ln>
            <a:noFill/>
          </a:ln>
        </p:spPr>
      </p:pic>
      <p:sp>
        <p:nvSpPr>
          <p:cNvPr id="184" name="Shape 184"/>
          <p:cNvSpPr/>
          <p:nvPr/>
        </p:nvSpPr>
        <p:spPr>
          <a:xfrm>
            <a:off x="3886133" y="651000"/>
            <a:ext cx="2021600" cy="496800"/>
          </a:xfrm>
          <a:prstGeom prst="rect">
            <a:avLst/>
          </a:prstGeom>
          <a:noFill/>
          <a:ln w="76200"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185" name="Shape 185"/>
          <p:cNvSpPr/>
          <p:nvPr/>
        </p:nvSpPr>
        <p:spPr>
          <a:xfrm>
            <a:off x="6770267" y="811900"/>
            <a:ext cx="906800" cy="496800"/>
          </a:xfrm>
          <a:prstGeom prst="rect">
            <a:avLst/>
          </a:prstGeom>
          <a:noFill/>
          <a:ln w="76200"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
        <p:nvSpPr>
          <p:cNvPr id="186" name="Shape 186"/>
          <p:cNvSpPr/>
          <p:nvPr/>
        </p:nvSpPr>
        <p:spPr>
          <a:xfrm>
            <a:off x="3654133" y="2287267"/>
            <a:ext cx="1858800" cy="542000"/>
          </a:xfrm>
          <a:prstGeom prst="rect">
            <a:avLst/>
          </a:prstGeom>
          <a:noFill/>
          <a:ln w="76200"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pic>
        <p:nvPicPr>
          <p:cNvPr id="187" name="Shape 187"/>
          <p:cNvPicPr preferRelativeResize="0"/>
          <p:nvPr/>
        </p:nvPicPr>
        <p:blipFill>
          <a:blip r:embed="rId8">
            <a:alphaModFix/>
          </a:blip>
          <a:stretch>
            <a:fillRect/>
          </a:stretch>
        </p:blipFill>
        <p:spPr>
          <a:xfrm>
            <a:off x="5834434" y="2668559"/>
            <a:ext cx="6357569" cy="1426875"/>
          </a:xfrm>
          <a:prstGeom prst="rect">
            <a:avLst/>
          </a:prstGeom>
          <a:noFill/>
          <a:ln>
            <a:noFill/>
          </a:ln>
        </p:spPr>
      </p:pic>
      <p:sp>
        <p:nvSpPr>
          <p:cNvPr id="188" name="Shape 188"/>
          <p:cNvSpPr/>
          <p:nvPr/>
        </p:nvSpPr>
        <p:spPr>
          <a:xfrm>
            <a:off x="10186133" y="2566967"/>
            <a:ext cx="987200" cy="542000"/>
          </a:xfrm>
          <a:prstGeom prst="rect">
            <a:avLst/>
          </a:prstGeom>
          <a:noFill/>
          <a:ln w="76200"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spTree>
    <p:extLst>
      <p:ext uri="{BB962C8B-B14F-4D97-AF65-F5344CB8AC3E}">
        <p14:creationId xmlns:p14="http://schemas.microsoft.com/office/powerpoint/2010/main" val="158415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a:blip r:embed="rId3">
            <a:alphaModFix/>
          </a:blip>
          <a:stretch>
            <a:fillRect/>
          </a:stretch>
        </p:blipFill>
        <p:spPr>
          <a:xfrm>
            <a:off x="167" y="0"/>
            <a:ext cx="5387997" cy="4095435"/>
          </a:xfrm>
          <a:prstGeom prst="rect">
            <a:avLst/>
          </a:prstGeom>
          <a:noFill/>
          <a:ln>
            <a:noFill/>
          </a:ln>
        </p:spPr>
      </p:pic>
      <p:sp>
        <p:nvSpPr>
          <p:cNvPr id="194" name="Shape 194"/>
          <p:cNvSpPr txBox="1"/>
          <p:nvPr/>
        </p:nvSpPr>
        <p:spPr>
          <a:xfrm>
            <a:off x="167" y="6316000"/>
            <a:ext cx="12192000" cy="542000"/>
          </a:xfrm>
          <a:prstGeom prst="rect">
            <a:avLst/>
          </a:prstGeom>
          <a:noFill/>
          <a:ln>
            <a:noFill/>
          </a:ln>
        </p:spPr>
        <p:txBody>
          <a:bodyPr wrap="square" lIns="121900" tIns="121900" rIns="121900" bIns="121900" anchor="t" anchorCtr="0">
            <a:noAutofit/>
          </a:bodyPr>
          <a:lstStyle/>
          <a:p>
            <a:pPr algn="ctr"/>
            <a:r>
              <a:rPr lang="en" sz="1600">
                <a:latin typeface="Raleway"/>
                <a:ea typeface="Raleway"/>
                <a:cs typeface="Raleway"/>
                <a:sym typeface="Raleway"/>
              </a:rPr>
              <a:t>@UBP_STEM  //  http://www.uchastings.edu/news/articles/2015/01/double-jeopardy-report.pdf</a:t>
            </a:r>
          </a:p>
        </p:txBody>
      </p:sp>
      <p:sp>
        <p:nvSpPr>
          <p:cNvPr id="195" name="Shape 195"/>
          <p:cNvSpPr/>
          <p:nvPr/>
        </p:nvSpPr>
        <p:spPr>
          <a:xfrm>
            <a:off x="0" y="4095433"/>
            <a:ext cx="12192000" cy="1590000"/>
          </a:xfrm>
          <a:prstGeom prst="rect">
            <a:avLst/>
          </a:prstGeom>
          <a:solidFill>
            <a:srgbClr val="F4CCCC"/>
          </a:solidFill>
          <a:ln>
            <a:noFill/>
          </a:ln>
        </p:spPr>
        <p:txBody>
          <a:bodyPr wrap="square" lIns="121900" tIns="121900" rIns="121900" bIns="121900" anchor="ctr" anchorCtr="0">
            <a:noAutofit/>
          </a:bodyPr>
          <a:lstStyle/>
          <a:p>
            <a:pPr algn="ctr"/>
            <a:r>
              <a:rPr lang="en" sz="4000">
                <a:latin typeface="Raleway"/>
                <a:ea typeface="Raleway"/>
                <a:cs typeface="Raleway"/>
                <a:sym typeface="Raleway"/>
              </a:rPr>
              <a:t>Barriers to </a:t>
            </a:r>
            <a:r>
              <a:rPr lang="en" sz="4000" b="1">
                <a:latin typeface="Raleway"/>
                <a:ea typeface="Raleway"/>
                <a:cs typeface="Raleway"/>
                <a:sym typeface="Raleway"/>
              </a:rPr>
              <a:t>rising</a:t>
            </a:r>
            <a:r>
              <a:rPr lang="en" sz="4000">
                <a:latin typeface="Raleway"/>
                <a:ea typeface="Raleway"/>
                <a:cs typeface="Raleway"/>
                <a:sym typeface="Raleway"/>
              </a:rPr>
              <a:t> — prove it again</a:t>
            </a:r>
          </a:p>
        </p:txBody>
      </p:sp>
      <p:pic>
        <p:nvPicPr>
          <p:cNvPr id="196" name="Shape 196"/>
          <p:cNvPicPr preferRelativeResize="0"/>
          <p:nvPr/>
        </p:nvPicPr>
        <p:blipFill>
          <a:blip r:embed="rId4">
            <a:alphaModFix/>
          </a:blip>
          <a:stretch>
            <a:fillRect/>
          </a:stretch>
        </p:blipFill>
        <p:spPr>
          <a:xfrm>
            <a:off x="6708036" y="203200"/>
            <a:ext cx="3879633" cy="1727133"/>
          </a:xfrm>
          <a:prstGeom prst="rect">
            <a:avLst/>
          </a:prstGeom>
          <a:noFill/>
          <a:ln>
            <a:noFill/>
          </a:ln>
        </p:spPr>
      </p:pic>
      <p:pic>
        <p:nvPicPr>
          <p:cNvPr id="197" name="Shape 197"/>
          <p:cNvPicPr preferRelativeResize="0"/>
          <p:nvPr/>
        </p:nvPicPr>
        <p:blipFill>
          <a:blip r:embed="rId5">
            <a:alphaModFix/>
          </a:blip>
          <a:stretch>
            <a:fillRect/>
          </a:stretch>
        </p:blipFill>
        <p:spPr>
          <a:xfrm>
            <a:off x="6708034" y="1972800"/>
            <a:ext cx="4110311" cy="1727133"/>
          </a:xfrm>
          <a:prstGeom prst="rect">
            <a:avLst/>
          </a:prstGeom>
          <a:noFill/>
          <a:ln>
            <a:noFill/>
          </a:ln>
        </p:spPr>
      </p:pic>
      <p:pic>
        <p:nvPicPr>
          <p:cNvPr id="198" name="Shape 198"/>
          <p:cNvPicPr preferRelativeResize="0"/>
          <p:nvPr/>
        </p:nvPicPr>
        <p:blipFill>
          <a:blip r:embed="rId6">
            <a:alphaModFix/>
          </a:blip>
          <a:stretch>
            <a:fillRect/>
          </a:stretch>
        </p:blipFill>
        <p:spPr>
          <a:xfrm>
            <a:off x="530601" y="6080934"/>
            <a:ext cx="10908401" cy="439367"/>
          </a:xfrm>
          <a:prstGeom prst="rect">
            <a:avLst/>
          </a:prstGeom>
          <a:noFill/>
          <a:ln>
            <a:noFill/>
          </a:ln>
        </p:spPr>
      </p:pic>
    </p:spTree>
    <p:extLst>
      <p:ext uri="{BB962C8B-B14F-4D97-AF65-F5344CB8AC3E}">
        <p14:creationId xmlns:p14="http://schemas.microsoft.com/office/powerpoint/2010/main" val="863604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p:nvPr/>
        </p:nvSpPr>
        <p:spPr>
          <a:xfrm>
            <a:off x="167" y="6316000"/>
            <a:ext cx="12192000" cy="542000"/>
          </a:xfrm>
          <a:prstGeom prst="rect">
            <a:avLst/>
          </a:prstGeom>
          <a:noFill/>
          <a:ln>
            <a:noFill/>
          </a:ln>
        </p:spPr>
        <p:txBody>
          <a:bodyPr wrap="square" lIns="121900" tIns="121900" rIns="121900" bIns="121900" anchor="t" anchorCtr="0">
            <a:noAutofit/>
          </a:bodyPr>
          <a:lstStyle/>
          <a:p>
            <a:pPr algn="ctr"/>
            <a:r>
              <a:rPr lang="en" sz="1600">
                <a:latin typeface="Raleway"/>
                <a:ea typeface="Raleway"/>
                <a:cs typeface="Raleway"/>
                <a:sym typeface="Raleway"/>
              </a:rPr>
              <a:t>@UBP_STEM  //  https://www.aier.org/sites/default/files/Documents/Research/pdf/IB20140918_0.pdf</a:t>
            </a:r>
          </a:p>
        </p:txBody>
      </p:sp>
      <p:sp>
        <p:nvSpPr>
          <p:cNvPr id="228" name="Shape 228"/>
          <p:cNvSpPr/>
          <p:nvPr/>
        </p:nvSpPr>
        <p:spPr>
          <a:xfrm>
            <a:off x="0" y="4095433"/>
            <a:ext cx="12192000" cy="1590000"/>
          </a:xfrm>
          <a:prstGeom prst="rect">
            <a:avLst/>
          </a:prstGeom>
          <a:solidFill>
            <a:srgbClr val="F4CCCC"/>
          </a:solidFill>
          <a:ln>
            <a:noFill/>
          </a:ln>
        </p:spPr>
        <p:txBody>
          <a:bodyPr wrap="square" lIns="121900" tIns="121900" rIns="121900" bIns="121900" anchor="ctr" anchorCtr="0">
            <a:noAutofit/>
          </a:bodyPr>
          <a:lstStyle/>
          <a:p>
            <a:pPr algn="ctr"/>
            <a:r>
              <a:rPr lang="en" sz="4000">
                <a:latin typeface="Raleway"/>
                <a:ea typeface="Raleway"/>
                <a:cs typeface="Raleway"/>
                <a:sym typeface="Raleway"/>
              </a:rPr>
              <a:t>Reasons for </a:t>
            </a:r>
            <a:r>
              <a:rPr lang="en" sz="4000" b="1">
                <a:latin typeface="Raleway"/>
                <a:ea typeface="Raleway"/>
                <a:cs typeface="Raleway"/>
                <a:sym typeface="Raleway"/>
              </a:rPr>
              <a:t>leaving</a:t>
            </a:r>
            <a:r>
              <a:rPr lang="en" sz="4000">
                <a:latin typeface="Raleway"/>
                <a:ea typeface="Raleway"/>
                <a:cs typeface="Raleway"/>
                <a:sym typeface="Raleway"/>
              </a:rPr>
              <a:t> — pay gap</a:t>
            </a:r>
          </a:p>
        </p:txBody>
      </p:sp>
      <p:pic>
        <p:nvPicPr>
          <p:cNvPr id="229" name="Shape 229"/>
          <p:cNvPicPr preferRelativeResize="0"/>
          <p:nvPr/>
        </p:nvPicPr>
        <p:blipFill>
          <a:blip r:embed="rId3">
            <a:alphaModFix/>
          </a:blip>
          <a:stretch>
            <a:fillRect/>
          </a:stretch>
        </p:blipFill>
        <p:spPr>
          <a:xfrm>
            <a:off x="2820234" y="218901"/>
            <a:ext cx="7756429" cy="3689033"/>
          </a:xfrm>
          <a:prstGeom prst="rect">
            <a:avLst/>
          </a:prstGeom>
          <a:noFill/>
          <a:ln>
            <a:noFill/>
          </a:ln>
        </p:spPr>
      </p:pic>
      <p:pic>
        <p:nvPicPr>
          <p:cNvPr id="230" name="Shape 230"/>
          <p:cNvPicPr preferRelativeResize="0"/>
          <p:nvPr/>
        </p:nvPicPr>
        <p:blipFill>
          <a:blip r:embed="rId4">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20360883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Shape 480" descr="25171528213_7e7a934143_o_d.jpg"/>
          <p:cNvPicPr preferRelativeResize="0"/>
          <p:nvPr/>
        </p:nvPicPr>
        <p:blipFill>
          <a:blip r:embed="rId3">
            <a:alphaModFix/>
          </a:blip>
          <a:stretch>
            <a:fillRect/>
          </a:stretch>
        </p:blipFill>
        <p:spPr>
          <a:xfrm>
            <a:off x="0" y="-304799"/>
            <a:ext cx="12192005" cy="8138825"/>
          </a:xfrm>
          <a:prstGeom prst="rect">
            <a:avLst/>
          </a:prstGeom>
          <a:noFill/>
          <a:ln>
            <a:noFill/>
          </a:ln>
        </p:spPr>
      </p:pic>
      <p:sp>
        <p:nvSpPr>
          <p:cNvPr id="481" name="Shape 481"/>
          <p:cNvSpPr txBox="1"/>
          <p:nvPr/>
        </p:nvSpPr>
        <p:spPr>
          <a:xfrm>
            <a:off x="2623600" y="6316000"/>
            <a:ext cx="69448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	//	</a:t>
            </a:r>
            <a:r>
              <a:rPr lang="en" sz="2400">
                <a:solidFill>
                  <a:schemeClr val="dk1"/>
                </a:solidFill>
                <a:latin typeface="Raleway"/>
                <a:ea typeface="Raleway"/>
                <a:cs typeface="Raleway"/>
                <a:sym typeface="Raleway"/>
              </a:rPr>
              <a:t>#wocintechchat</a:t>
            </a:r>
          </a:p>
        </p:txBody>
      </p:sp>
      <p:sp>
        <p:nvSpPr>
          <p:cNvPr id="482" name="Shape 482"/>
          <p:cNvSpPr/>
          <p:nvPr/>
        </p:nvSpPr>
        <p:spPr>
          <a:xfrm>
            <a:off x="0" y="4095433"/>
            <a:ext cx="12192000" cy="1590000"/>
          </a:xfrm>
          <a:prstGeom prst="rect">
            <a:avLst/>
          </a:prstGeom>
          <a:solidFill>
            <a:srgbClr val="CFE2F3"/>
          </a:solidFill>
          <a:ln>
            <a:noFill/>
          </a:ln>
        </p:spPr>
        <p:txBody>
          <a:bodyPr wrap="square" lIns="121900" tIns="121900" rIns="121900" bIns="121900" anchor="ctr" anchorCtr="0">
            <a:noAutofit/>
          </a:bodyPr>
          <a:lstStyle/>
          <a:p>
            <a:pPr algn="ctr"/>
            <a:r>
              <a:rPr lang="en" sz="4800">
                <a:solidFill>
                  <a:srgbClr val="073763"/>
                </a:solidFill>
                <a:latin typeface="Raleway"/>
                <a:ea typeface="Raleway"/>
                <a:cs typeface="Raleway"/>
                <a:sym typeface="Raleway"/>
              </a:rPr>
              <a:t>Stereotype replacement</a:t>
            </a:r>
          </a:p>
        </p:txBody>
      </p:sp>
      <p:pic>
        <p:nvPicPr>
          <p:cNvPr id="483" name="Shape 483"/>
          <p:cNvPicPr preferRelativeResize="0"/>
          <p:nvPr/>
        </p:nvPicPr>
        <p:blipFill>
          <a:blip r:embed="rId4">
            <a:alphaModFix/>
          </a:blip>
          <a:stretch>
            <a:fillRect/>
          </a:stretch>
        </p:blipFill>
        <p:spPr>
          <a:xfrm>
            <a:off x="641801" y="-203200"/>
            <a:ext cx="10908401" cy="439367"/>
          </a:xfrm>
          <a:prstGeom prst="rect">
            <a:avLst/>
          </a:prstGeom>
          <a:noFill/>
          <a:ln>
            <a:noFill/>
          </a:ln>
        </p:spPr>
      </p:pic>
    </p:spTree>
    <p:extLst>
      <p:ext uri="{BB962C8B-B14F-4D97-AF65-F5344CB8AC3E}">
        <p14:creationId xmlns:p14="http://schemas.microsoft.com/office/powerpoint/2010/main" val="2063884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p:nvSpPr>
          <p:cNvPr id="90" name="Shape 90"/>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a:t>
            </a:r>
          </a:p>
        </p:txBody>
      </p:sp>
      <p:pic>
        <p:nvPicPr>
          <p:cNvPr id="91" name="Shape 91"/>
          <p:cNvPicPr preferRelativeResize="0"/>
          <p:nvPr/>
        </p:nvPicPr>
        <p:blipFill>
          <a:blip r:embed="rId3">
            <a:alphaModFix/>
          </a:blip>
          <a:stretch>
            <a:fillRect/>
          </a:stretch>
        </p:blipFill>
        <p:spPr>
          <a:xfrm>
            <a:off x="568317" y="288901"/>
            <a:ext cx="3251200" cy="2120900"/>
          </a:xfrm>
          <a:prstGeom prst="rect">
            <a:avLst/>
          </a:prstGeom>
          <a:noFill/>
          <a:ln>
            <a:noFill/>
          </a:ln>
        </p:spPr>
      </p:pic>
      <p:pic>
        <p:nvPicPr>
          <p:cNvPr id="92" name="Shape 92"/>
          <p:cNvPicPr preferRelativeResize="0"/>
          <p:nvPr/>
        </p:nvPicPr>
        <p:blipFill>
          <a:blip r:embed="rId4">
            <a:alphaModFix/>
          </a:blip>
          <a:stretch>
            <a:fillRect/>
          </a:stretch>
        </p:blipFill>
        <p:spPr>
          <a:xfrm>
            <a:off x="4232284" y="263501"/>
            <a:ext cx="3251200" cy="2171700"/>
          </a:xfrm>
          <a:prstGeom prst="rect">
            <a:avLst/>
          </a:prstGeom>
          <a:noFill/>
          <a:ln>
            <a:noFill/>
          </a:ln>
        </p:spPr>
      </p:pic>
      <p:pic>
        <p:nvPicPr>
          <p:cNvPr id="93" name="Shape 93"/>
          <p:cNvPicPr preferRelativeResize="0"/>
          <p:nvPr/>
        </p:nvPicPr>
        <p:blipFill>
          <a:blip r:embed="rId5">
            <a:alphaModFix/>
          </a:blip>
          <a:stretch>
            <a:fillRect/>
          </a:stretch>
        </p:blipFill>
        <p:spPr>
          <a:xfrm>
            <a:off x="8105784" y="263501"/>
            <a:ext cx="3175000" cy="2171700"/>
          </a:xfrm>
          <a:prstGeom prst="rect">
            <a:avLst/>
          </a:prstGeom>
          <a:noFill/>
          <a:ln>
            <a:noFill/>
          </a:ln>
        </p:spPr>
      </p:pic>
      <p:pic>
        <p:nvPicPr>
          <p:cNvPr id="94" name="Shape 94"/>
          <p:cNvPicPr preferRelativeResize="0"/>
          <p:nvPr/>
        </p:nvPicPr>
        <p:blipFill>
          <a:blip r:embed="rId6">
            <a:alphaModFix/>
          </a:blip>
          <a:stretch>
            <a:fillRect/>
          </a:stretch>
        </p:blipFill>
        <p:spPr>
          <a:xfrm>
            <a:off x="628634" y="3825633"/>
            <a:ext cx="3263900" cy="2184400"/>
          </a:xfrm>
          <a:prstGeom prst="rect">
            <a:avLst/>
          </a:prstGeom>
          <a:noFill/>
          <a:ln>
            <a:noFill/>
          </a:ln>
        </p:spPr>
      </p:pic>
      <p:pic>
        <p:nvPicPr>
          <p:cNvPr id="95" name="Shape 95"/>
          <p:cNvPicPr preferRelativeResize="0"/>
          <p:nvPr/>
        </p:nvPicPr>
        <p:blipFill>
          <a:blip r:embed="rId7">
            <a:alphaModFix/>
          </a:blip>
          <a:stretch>
            <a:fillRect/>
          </a:stretch>
        </p:blipFill>
        <p:spPr>
          <a:xfrm>
            <a:off x="4298951" y="3793885"/>
            <a:ext cx="3251200" cy="2247900"/>
          </a:xfrm>
          <a:prstGeom prst="rect">
            <a:avLst/>
          </a:prstGeom>
          <a:noFill/>
          <a:ln>
            <a:noFill/>
          </a:ln>
        </p:spPr>
      </p:pic>
      <p:pic>
        <p:nvPicPr>
          <p:cNvPr id="96" name="Shape 96"/>
          <p:cNvPicPr preferRelativeResize="0"/>
          <p:nvPr/>
        </p:nvPicPr>
        <p:blipFill>
          <a:blip r:embed="rId8">
            <a:alphaModFix/>
          </a:blip>
          <a:stretch>
            <a:fillRect/>
          </a:stretch>
        </p:blipFill>
        <p:spPr>
          <a:xfrm>
            <a:off x="7956551" y="3711351"/>
            <a:ext cx="3606800" cy="2413000"/>
          </a:xfrm>
          <a:prstGeom prst="rect">
            <a:avLst/>
          </a:prstGeom>
          <a:noFill/>
          <a:ln>
            <a:noFill/>
          </a:ln>
        </p:spPr>
      </p:pic>
      <p:sp>
        <p:nvSpPr>
          <p:cNvPr id="97" name="Shape 97"/>
          <p:cNvSpPr txBox="1"/>
          <p:nvPr/>
        </p:nvSpPr>
        <p:spPr>
          <a:xfrm>
            <a:off x="0" y="2665833"/>
            <a:ext cx="12192000" cy="929200"/>
          </a:xfrm>
          <a:prstGeom prst="rect">
            <a:avLst/>
          </a:prstGeom>
          <a:noFill/>
          <a:ln>
            <a:noFill/>
          </a:ln>
        </p:spPr>
        <p:txBody>
          <a:bodyPr wrap="square" lIns="121900" tIns="121900" rIns="121900" bIns="121900" anchor="t" anchorCtr="0">
            <a:noAutofit/>
          </a:bodyPr>
          <a:lstStyle/>
          <a:p>
            <a:pPr algn="ctr"/>
            <a:r>
              <a:rPr lang="en" sz="4800" dirty="0" smtClean="0">
                <a:latin typeface="Raleway"/>
                <a:ea typeface="Raleway"/>
                <a:cs typeface="Raleway"/>
                <a:sym typeface="Raleway"/>
              </a:rPr>
              <a:t>Negative stereotypes </a:t>
            </a:r>
            <a:r>
              <a:rPr lang="en" sz="4800" dirty="0">
                <a:solidFill>
                  <a:schemeClr val="dk1"/>
                </a:solidFill>
              </a:rPr>
              <a:t>→ </a:t>
            </a:r>
            <a:r>
              <a:rPr lang="en" sz="4800" dirty="0">
                <a:latin typeface="Raleway"/>
                <a:ea typeface="Raleway"/>
                <a:cs typeface="Raleway"/>
                <a:sym typeface="Raleway"/>
              </a:rPr>
              <a:t>unconscious bias</a:t>
            </a:r>
          </a:p>
        </p:txBody>
      </p:sp>
      <p:pic>
        <p:nvPicPr>
          <p:cNvPr id="98" name="Shape 98"/>
          <p:cNvPicPr preferRelativeResize="0"/>
          <p:nvPr/>
        </p:nvPicPr>
        <p:blipFill>
          <a:blip r:embed="rId9">
            <a:alphaModFix/>
          </a:blip>
          <a:stretch>
            <a:fillRect/>
          </a:stretch>
        </p:blipFill>
        <p:spPr>
          <a:xfrm>
            <a:off x="641801" y="6022767"/>
            <a:ext cx="10908401" cy="439367"/>
          </a:xfrm>
          <a:prstGeom prst="rect">
            <a:avLst/>
          </a:prstGeom>
          <a:noFill/>
          <a:ln>
            <a:noFill/>
          </a:ln>
        </p:spPr>
      </p:pic>
    </p:spTree>
    <p:extLst>
      <p:ext uri="{BB962C8B-B14F-4D97-AF65-F5344CB8AC3E}">
        <p14:creationId xmlns:p14="http://schemas.microsoft.com/office/powerpoint/2010/main" val="812792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Shape 504"/>
          <p:cNvPicPr preferRelativeResize="0"/>
          <p:nvPr/>
        </p:nvPicPr>
        <p:blipFill>
          <a:blip r:embed="rId3">
            <a:alphaModFix/>
          </a:blip>
          <a:stretch>
            <a:fillRect/>
          </a:stretch>
        </p:blipFill>
        <p:spPr>
          <a:xfrm>
            <a:off x="1" y="-1543533"/>
            <a:ext cx="12191996" cy="12076791"/>
          </a:xfrm>
          <a:prstGeom prst="rect">
            <a:avLst/>
          </a:prstGeom>
          <a:noFill/>
          <a:ln>
            <a:noFill/>
          </a:ln>
        </p:spPr>
      </p:pic>
      <p:sp>
        <p:nvSpPr>
          <p:cNvPr id="505" name="Shape 505"/>
          <p:cNvSpPr txBox="1"/>
          <p:nvPr/>
        </p:nvSpPr>
        <p:spPr>
          <a:xfrm>
            <a:off x="2623600" y="6316000"/>
            <a:ext cx="6944800" cy="542000"/>
          </a:xfrm>
          <a:prstGeom prst="rect">
            <a:avLst/>
          </a:prstGeom>
          <a:noFill/>
          <a:ln>
            <a:noFill/>
          </a:ln>
        </p:spPr>
        <p:txBody>
          <a:bodyPr wrap="square" lIns="121900" tIns="121900" rIns="121900" bIns="121900" anchor="t" anchorCtr="0">
            <a:noAutofit/>
          </a:bodyPr>
          <a:lstStyle/>
          <a:p>
            <a:pPr algn="ctr"/>
            <a:r>
              <a:rPr lang="en" sz="2400">
                <a:solidFill>
                  <a:srgbClr val="CFE2F3"/>
                </a:solidFill>
                <a:latin typeface="Raleway"/>
                <a:ea typeface="Raleway"/>
                <a:cs typeface="Raleway"/>
                <a:sym typeface="Raleway"/>
              </a:rPr>
              <a:t>@UBP_STEM</a:t>
            </a:r>
          </a:p>
        </p:txBody>
      </p:sp>
      <p:sp>
        <p:nvSpPr>
          <p:cNvPr id="506" name="Shape 506"/>
          <p:cNvSpPr/>
          <p:nvPr/>
        </p:nvSpPr>
        <p:spPr>
          <a:xfrm>
            <a:off x="0" y="4095433"/>
            <a:ext cx="12192000" cy="1590000"/>
          </a:xfrm>
          <a:prstGeom prst="rect">
            <a:avLst/>
          </a:prstGeom>
          <a:solidFill>
            <a:srgbClr val="CFE2F3"/>
          </a:solidFill>
          <a:ln>
            <a:noFill/>
          </a:ln>
        </p:spPr>
        <p:txBody>
          <a:bodyPr wrap="square" lIns="121900" tIns="121900" rIns="121900" bIns="121900" anchor="ctr" anchorCtr="0">
            <a:noAutofit/>
          </a:bodyPr>
          <a:lstStyle/>
          <a:p>
            <a:pPr algn="ctr"/>
            <a:r>
              <a:rPr lang="en" sz="4800">
                <a:solidFill>
                  <a:srgbClr val="073763"/>
                </a:solidFill>
                <a:latin typeface="Raleway"/>
                <a:ea typeface="Raleway"/>
                <a:cs typeface="Raleway"/>
                <a:sym typeface="Raleway"/>
              </a:rPr>
              <a:t>Perspective taking</a:t>
            </a:r>
          </a:p>
        </p:txBody>
      </p:sp>
      <p:pic>
        <p:nvPicPr>
          <p:cNvPr id="507" name="Shape 507"/>
          <p:cNvPicPr preferRelativeResize="0"/>
          <p:nvPr/>
        </p:nvPicPr>
        <p:blipFill>
          <a:blip r:embed="rId4">
            <a:alphaModFix/>
          </a:blip>
          <a:stretch>
            <a:fillRect/>
          </a:stretch>
        </p:blipFill>
        <p:spPr>
          <a:xfrm>
            <a:off x="641801" y="-203200"/>
            <a:ext cx="10908401" cy="439367"/>
          </a:xfrm>
          <a:prstGeom prst="rect">
            <a:avLst/>
          </a:prstGeom>
          <a:noFill/>
          <a:ln>
            <a:noFill/>
          </a:ln>
        </p:spPr>
      </p:pic>
    </p:spTree>
    <p:extLst>
      <p:ext uri="{BB962C8B-B14F-4D97-AF65-F5344CB8AC3E}">
        <p14:creationId xmlns:p14="http://schemas.microsoft.com/office/powerpoint/2010/main" val="920665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Shape 496" descr="how_it_works.png"/>
          <p:cNvPicPr preferRelativeResize="0"/>
          <p:nvPr/>
        </p:nvPicPr>
        <p:blipFill>
          <a:blip r:embed="rId3">
            <a:alphaModFix/>
          </a:blip>
          <a:stretch>
            <a:fillRect/>
          </a:stretch>
        </p:blipFill>
        <p:spPr>
          <a:xfrm>
            <a:off x="2117035" y="1"/>
            <a:ext cx="7957917" cy="4095433"/>
          </a:xfrm>
          <a:prstGeom prst="rect">
            <a:avLst/>
          </a:prstGeom>
          <a:noFill/>
          <a:ln>
            <a:noFill/>
          </a:ln>
        </p:spPr>
      </p:pic>
      <p:sp>
        <p:nvSpPr>
          <p:cNvPr id="497" name="Shape 497"/>
          <p:cNvSpPr txBox="1"/>
          <p:nvPr/>
        </p:nvSpPr>
        <p:spPr>
          <a:xfrm>
            <a:off x="1803400" y="6316000"/>
            <a:ext cx="85852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	//	h</a:t>
            </a:r>
            <a:r>
              <a:rPr lang="en" sz="2400">
                <a:solidFill>
                  <a:schemeClr val="dk1"/>
                </a:solidFill>
                <a:latin typeface="Raleway"/>
                <a:ea typeface="Raleway"/>
                <a:cs typeface="Raleway"/>
                <a:sym typeface="Raleway"/>
              </a:rPr>
              <a:t>ttps://xkcd.com/385/</a:t>
            </a:r>
          </a:p>
        </p:txBody>
      </p:sp>
      <p:sp>
        <p:nvSpPr>
          <p:cNvPr id="498" name="Shape 498"/>
          <p:cNvSpPr/>
          <p:nvPr/>
        </p:nvSpPr>
        <p:spPr>
          <a:xfrm>
            <a:off x="0" y="4095433"/>
            <a:ext cx="12192000" cy="1590000"/>
          </a:xfrm>
          <a:prstGeom prst="rect">
            <a:avLst/>
          </a:prstGeom>
          <a:solidFill>
            <a:srgbClr val="CFE2F3"/>
          </a:solidFill>
          <a:ln>
            <a:noFill/>
          </a:ln>
        </p:spPr>
        <p:txBody>
          <a:bodyPr wrap="square" lIns="121900" tIns="121900" rIns="121900" bIns="121900" anchor="ctr" anchorCtr="0">
            <a:noAutofit/>
          </a:bodyPr>
          <a:lstStyle/>
          <a:p>
            <a:pPr algn="ctr"/>
            <a:r>
              <a:rPr lang="en" sz="4800">
                <a:solidFill>
                  <a:srgbClr val="073763"/>
                </a:solidFill>
                <a:latin typeface="Raleway"/>
                <a:ea typeface="Raleway"/>
                <a:cs typeface="Raleway"/>
                <a:sym typeface="Raleway"/>
              </a:rPr>
              <a:t>Individuate instead of generalizing</a:t>
            </a:r>
          </a:p>
        </p:txBody>
      </p:sp>
      <p:pic>
        <p:nvPicPr>
          <p:cNvPr id="499" name="Shape 499"/>
          <p:cNvPicPr preferRelativeResize="0"/>
          <p:nvPr/>
        </p:nvPicPr>
        <p:blipFill>
          <a:blip r:embed="rId4">
            <a:alphaModFix/>
          </a:blip>
          <a:stretch>
            <a:fillRect/>
          </a:stretch>
        </p:blipFill>
        <p:spPr>
          <a:xfrm>
            <a:off x="802434" y="6012267"/>
            <a:ext cx="10908401" cy="439367"/>
          </a:xfrm>
          <a:prstGeom prst="rect">
            <a:avLst/>
          </a:prstGeom>
          <a:noFill/>
          <a:ln>
            <a:noFill/>
          </a:ln>
        </p:spPr>
      </p:pic>
    </p:spTree>
    <p:extLst>
      <p:ext uri="{BB962C8B-B14F-4D97-AF65-F5344CB8AC3E}">
        <p14:creationId xmlns:p14="http://schemas.microsoft.com/office/powerpoint/2010/main" val="14468028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Shape 512" descr="People-Talking-About-This-e1429217174824.jpg"/>
          <p:cNvPicPr preferRelativeResize="0"/>
          <p:nvPr/>
        </p:nvPicPr>
        <p:blipFill rotWithShape="1">
          <a:blip r:embed="rId3">
            <a:alphaModFix/>
          </a:blip>
          <a:srcRect l="12640" r="15048"/>
          <a:stretch/>
        </p:blipFill>
        <p:spPr>
          <a:xfrm>
            <a:off x="1" y="0"/>
            <a:ext cx="12192001" cy="6858000"/>
          </a:xfrm>
          <a:prstGeom prst="rect">
            <a:avLst/>
          </a:prstGeom>
          <a:noFill/>
          <a:ln>
            <a:noFill/>
          </a:ln>
        </p:spPr>
      </p:pic>
      <p:sp>
        <p:nvSpPr>
          <p:cNvPr id="513" name="Shape 513"/>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a:t>
            </a:r>
          </a:p>
        </p:txBody>
      </p:sp>
      <p:sp>
        <p:nvSpPr>
          <p:cNvPr id="514" name="Shape 514"/>
          <p:cNvSpPr/>
          <p:nvPr/>
        </p:nvSpPr>
        <p:spPr>
          <a:xfrm>
            <a:off x="0" y="4095433"/>
            <a:ext cx="12192000" cy="1590000"/>
          </a:xfrm>
          <a:prstGeom prst="rect">
            <a:avLst/>
          </a:prstGeom>
          <a:solidFill>
            <a:srgbClr val="CFE2F3"/>
          </a:solidFill>
          <a:ln>
            <a:noFill/>
          </a:ln>
        </p:spPr>
        <p:txBody>
          <a:bodyPr wrap="square" lIns="121900" tIns="121900" rIns="121900" bIns="121900" anchor="ctr" anchorCtr="0">
            <a:noAutofit/>
          </a:bodyPr>
          <a:lstStyle/>
          <a:p>
            <a:pPr algn="ctr"/>
            <a:r>
              <a:rPr lang="en" sz="4800">
                <a:solidFill>
                  <a:srgbClr val="073763"/>
                </a:solidFill>
                <a:latin typeface="Raleway"/>
                <a:ea typeface="Raleway"/>
                <a:cs typeface="Raleway"/>
                <a:sym typeface="Raleway"/>
              </a:rPr>
              <a:t>Increase opportunities for contact</a:t>
            </a:r>
          </a:p>
        </p:txBody>
      </p:sp>
      <p:pic>
        <p:nvPicPr>
          <p:cNvPr id="515" name="Shape 515"/>
          <p:cNvPicPr preferRelativeResize="0"/>
          <p:nvPr/>
        </p:nvPicPr>
        <p:blipFill>
          <a:blip r:embed="rId4">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916535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Shape 520" descr="People-Talking-About-This-e1429217174824.jpg"/>
          <p:cNvPicPr preferRelativeResize="0"/>
          <p:nvPr/>
        </p:nvPicPr>
        <p:blipFill rotWithShape="1">
          <a:blip r:embed="rId3">
            <a:alphaModFix amt="36000"/>
          </a:blip>
          <a:srcRect l="12640" r="15048"/>
          <a:stretch/>
        </p:blipFill>
        <p:spPr>
          <a:xfrm>
            <a:off x="1" y="0"/>
            <a:ext cx="12192001" cy="6858000"/>
          </a:xfrm>
          <a:prstGeom prst="rect">
            <a:avLst/>
          </a:prstGeom>
          <a:noFill/>
          <a:ln>
            <a:noFill/>
          </a:ln>
        </p:spPr>
      </p:pic>
      <p:sp>
        <p:nvSpPr>
          <p:cNvPr id="521" name="Shape 521"/>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a:t>
            </a:r>
          </a:p>
        </p:txBody>
      </p:sp>
      <p:sp>
        <p:nvSpPr>
          <p:cNvPr id="522" name="Shape 522"/>
          <p:cNvSpPr/>
          <p:nvPr/>
        </p:nvSpPr>
        <p:spPr>
          <a:xfrm>
            <a:off x="0" y="4095433"/>
            <a:ext cx="12192000" cy="1590000"/>
          </a:xfrm>
          <a:prstGeom prst="rect">
            <a:avLst/>
          </a:prstGeom>
          <a:solidFill>
            <a:srgbClr val="CFE2F3"/>
          </a:solidFill>
          <a:ln>
            <a:noFill/>
          </a:ln>
        </p:spPr>
        <p:txBody>
          <a:bodyPr wrap="square" lIns="121900" tIns="121900" rIns="121900" bIns="121900" anchor="ctr" anchorCtr="0">
            <a:noAutofit/>
          </a:bodyPr>
          <a:lstStyle/>
          <a:p>
            <a:pPr algn="ctr"/>
            <a:r>
              <a:rPr lang="en" sz="4800">
                <a:solidFill>
                  <a:srgbClr val="073763"/>
                </a:solidFill>
                <a:latin typeface="Raleway"/>
                <a:ea typeface="Raleway"/>
                <a:cs typeface="Raleway"/>
                <a:sym typeface="Raleway"/>
              </a:rPr>
              <a:t>Increase opportunities for contact</a:t>
            </a:r>
          </a:p>
        </p:txBody>
      </p:sp>
      <p:pic>
        <p:nvPicPr>
          <p:cNvPr id="523" name="Shape 523" descr="2000px-Hello_my_name_is_sticker.svg.png"/>
          <p:cNvPicPr preferRelativeResize="0"/>
          <p:nvPr/>
        </p:nvPicPr>
        <p:blipFill>
          <a:blip r:embed="rId4">
            <a:alphaModFix/>
          </a:blip>
          <a:stretch>
            <a:fillRect/>
          </a:stretch>
        </p:blipFill>
        <p:spPr>
          <a:xfrm>
            <a:off x="470218" y="1438134"/>
            <a:ext cx="2223753" cy="1589997"/>
          </a:xfrm>
          <a:prstGeom prst="rect">
            <a:avLst/>
          </a:prstGeom>
          <a:noFill/>
          <a:ln>
            <a:noFill/>
          </a:ln>
        </p:spPr>
      </p:pic>
      <p:pic>
        <p:nvPicPr>
          <p:cNvPr id="524" name="Shape 524" descr="1259px-Twitter_bird_logo_2012.svg.png"/>
          <p:cNvPicPr preferRelativeResize="0"/>
          <p:nvPr/>
        </p:nvPicPr>
        <p:blipFill>
          <a:blip r:embed="rId5">
            <a:alphaModFix/>
          </a:blip>
          <a:stretch>
            <a:fillRect/>
          </a:stretch>
        </p:blipFill>
        <p:spPr>
          <a:xfrm>
            <a:off x="3508041" y="1468401"/>
            <a:ext cx="1880435" cy="1529460"/>
          </a:xfrm>
          <a:prstGeom prst="rect">
            <a:avLst/>
          </a:prstGeom>
          <a:noFill/>
          <a:ln>
            <a:noFill/>
          </a:ln>
        </p:spPr>
      </p:pic>
      <p:pic>
        <p:nvPicPr>
          <p:cNvPr id="525" name="Shape 525" descr="github.png"/>
          <p:cNvPicPr preferRelativeResize="0"/>
          <p:nvPr/>
        </p:nvPicPr>
        <p:blipFill>
          <a:blip r:embed="rId6">
            <a:alphaModFix/>
          </a:blip>
          <a:stretch>
            <a:fillRect/>
          </a:stretch>
        </p:blipFill>
        <p:spPr>
          <a:xfrm>
            <a:off x="5592947" y="661755"/>
            <a:ext cx="3142731" cy="3142765"/>
          </a:xfrm>
          <a:prstGeom prst="rect">
            <a:avLst/>
          </a:prstGeom>
          <a:noFill/>
          <a:ln>
            <a:noFill/>
          </a:ln>
        </p:spPr>
      </p:pic>
      <p:pic>
        <p:nvPicPr>
          <p:cNvPr id="526" name="Shape 526"/>
          <p:cNvPicPr preferRelativeResize="0"/>
          <p:nvPr/>
        </p:nvPicPr>
        <p:blipFill>
          <a:blip r:embed="rId7">
            <a:alphaModFix/>
          </a:blip>
          <a:stretch>
            <a:fillRect/>
          </a:stretch>
        </p:blipFill>
        <p:spPr>
          <a:xfrm>
            <a:off x="8940152" y="1114934"/>
            <a:ext cx="2781633" cy="2236433"/>
          </a:xfrm>
          <a:prstGeom prst="rect">
            <a:avLst/>
          </a:prstGeom>
          <a:noFill/>
          <a:ln>
            <a:noFill/>
          </a:ln>
        </p:spPr>
      </p:pic>
      <p:pic>
        <p:nvPicPr>
          <p:cNvPr id="527" name="Shape 527"/>
          <p:cNvPicPr preferRelativeResize="0"/>
          <p:nvPr/>
        </p:nvPicPr>
        <p:blipFill>
          <a:blip r:embed="rId8">
            <a:alphaModFix/>
          </a:blip>
          <a:stretch>
            <a:fillRect/>
          </a:stretch>
        </p:blipFill>
        <p:spPr>
          <a:xfrm>
            <a:off x="641801" y="101601"/>
            <a:ext cx="10908401" cy="439367"/>
          </a:xfrm>
          <a:prstGeom prst="rect">
            <a:avLst/>
          </a:prstGeom>
          <a:noFill/>
          <a:ln>
            <a:noFill/>
          </a:ln>
        </p:spPr>
      </p:pic>
    </p:spTree>
    <p:extLst>
      <p:ext uri="{BB962C8B-B14F-4D97-AF65-F5344CB8AC3E}">
        <p14:creationId xmlns:p14="http://schemas.microsoft.com/office/powerpoint/2010/main" val="398250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104" name="Shape 104"/>
          <p:cNvSpPr txBox="1"/>
          <p:nvPr/>
        </p:nvSpPr>
        <p:spPr>
          <a:xfrm>
            <a:off x="504800" y="1642000"/>
            <a:ext cx="12192000" cy="929200"/>
          </a:xfrm>
          <a:prstGeom prst="rect">
            <a:avLst/>
          </a:prstGeom>
          <a:noFill/>
          <a:ln>
            <a:noFill/>
          </a:ln>
        </p:spPr>
        <p:txBody>
          <a:bodyPr wrap="square" lIns="121900" tIns="121900" rIns="121900" bIns="121900" anchor="t" anchorCtr="0">
            <a:noAutofit/>
          </a:bodyPr>
          <a:lstStyle/>
          <a:p>
            <a:pPr algn="ctr"/>
            <a:r>
              <a:rPr lang="en" sz="4800">
                <a:solidFill>
                  <a:srgbClr val="CFE2F3"/>
                </a:solidFill>
                <a:latin typeface="Raleway"/>
                <a:ea typeface="Raleway"/>
                <a:cs typeface="Raleway"/>
                <a:sym typeface="Raleway"/>
              </a:rPr>
              <a:t>Women </a:t>
            </a:r>
            <a:r>
              <a:rPr lang="en" sz="4800">
                <a:solidFill>
                  <a:srgbClr val="E6B8AF"/>
                </a:solidFill>
                <a:latin typeface="Raleway"/>
                <a:ea typeface="Raleway"/>
                <a:cs typeface="Raleway"/>
                <a:sym typeface="Raleway"/>
              </a:rPr>
              <a:t>as</a:t>
            </a:r>
            <a:r>
              <a:rPr lang="en" sz="4800">
                <a:solidFill>
                  <a:srgbClr val="CFE2F3"/>
                </a:solidFill>
                <a:latin typeface="Raleway"/>
                <a:ea typeface="Raleway"/>
                <a:cs typeface="Raleway"/>
                <a:sym typeface="Raleway"/>
              </a:rPr>
              <a:t> </a:t>
            </a:r>
            <a:r>
              <a:rPr lang="en" sz="4800">
                <a:solidFill>
                  <a:srgbClr val="E6B8AF"/>
                </a:solidFill>
                <a:latin typeface="Raleway"/>
                <a:ea typeface="Raleway"/>
                <a:cs typeface="Raleway"/>
                <a:sym typeface="Raleway"/>
              </a:rPr>
              <a:t>caregivers</a:t>
            </a:r>
          </a:p>
        </p:txBody>
      </p:sp>
      <p:sp>
        <p:nvSpPr>
          <p:cNvPr id="105" name="Shape 105"/>
          <p:cNvSpPr txBox="1"/>
          <p:nvPr/>
        </p:nvSpPr>
        <p:spPr>
          <a:xfrm>
            <a:off x="1449233" y="832912"/>
            <a:ext cx="12192000" cy="929200"/>
          </a:xfrm>
          <a:prstGeom prst="rect">
            <a:avLst/>
          </a:prstGeom>
          <a:noFill/>
          <a:ln>
            <a:noFill/>
          </a:ln>
        </p:spPr>
        <p:txBody>
          <a:bodyPr wrap="square" lIns="121900" tIns="121900" rIns="121900" bIns="121900" anchor="t" anchorCtr="0">
            <a:noAutofit/>
          </a:bodyPr>
          <a:lstStyle/>
          <a:p>
            <a:pPr algn="ctr"/>
            <a:r>
              <a:rPr lang="en" sz="4800" dirty="0">
                <a:solidFill>
                  <a:srgbClr val="CFE2F3"/>
                </a:solidFill>
                <a:latin typeface="Raleway"/>
                <a:ea typeface="Raleway"/>
                <a:cs typeface="Raleway"/>
                <a:sym typeface="Raleway"/>
              </a:rPr>
              <a:t>Men </a:t>
            </a:r>
            <a:r>
              <a:rPr lang="en" sz="4800" dirty="0">
                <a:solidFill>
                  <a:srgbClr val="E6B8AF"/>
                </a:solidFill>
                <a:latin typeface="Raleway"/>
                <a:ea typeface="Raleway"/>
                <a:cs typeface="Raleway"/>
                <a:sym typeface="Raleway"/>
              </a:rPr>
              <a:t>as</a:t>
            </a:r>
            <a:r>
              <a:rPr lang="en" sz="4800" dirty="0">
                <a:solidFill>
                  <a:srgbClr val="CFE2F3"/>
                </a:solidFill>
                <a:latin typeface="Raleway"/>
                <a:ea typeface="Raleway"/>
                <a:cs typeface="Raleway"/>
                <a:sym typeface="Raleway"/>
              </a:rPr>
              <a:t> </a:t>
            </a:r>
            <a:r>
              <a:rPr lang="en" sz="4800" dirty="0">
                <a:solidFill>
                  <a:srgbClr val="E6B8AF"/>
                </a:solidFill>
                <a:latin typeface="Raleway"/>
                <a:ea typeface="Raleway"/>
                <a:cs typeface="Raleway"/>
                <a:sym typeface="Raleway"/>
              </a:rPr>
              <a:t>breadwinners</a:t>
            </a:r>
          </a:p>
        </p:txBody>
      </p:sp>
      <p:sp>
        <p:nvSpPr>
          <p:cNvPr id="106" name="Shape 106"/>
          <p:cNvSpPr txBox="1"/>
          <p:nvPr/>
        </p:nvSpPr>
        <p:spPr>
          <a:xfrm>
            <a:off x="-317900" y="2451089"/>
            <a:ext cx="12192000" cy="929200"/>
          </a:xfrm>
          <a:prstGeom prst="rect">
            <a:avLst/>
          </a:prstGeom>
          <a:noFill/>
          <a:ln>
            <a:noFill/>
          </a:ln>
        </p:spPr>
        <p:txBody>
          <a:bodyPr wrap="square" lIns="121900" tIns="121900" rIns="121900" bIns="121900" anchor="t" anchorCtr="0">
            <a:noAutofit/>
          </a:bodyPr>
          <a:lstStyle/>
          <a:p>
            <a:pPr algn="ctr"/>
            <a:r>
              <a:rPr lang="en" sz="4800" dirty="0">
                <a:solidFill>
                  <a:srgbClr val="CFE2F3"/>
                </a:solidFill>
                <a:latin typeface="Raleway"/>
                <a:ea typeface="Raleway"/>
                <a:cs typeface="Raleway"/>
                <a:sym typeface="Raleway"/>
              </a:rPr>
              <a:t>Beautiful women </a:t>
            </a:r>
            <a:r>
              <a:rPr lang="en" sz="4800" dirty="0">
                <a:solidFill>
                  <a:srgbClr val="E6B8AF"/>
                </a:solidFill>
                <a:latin typeface="Raleway"/>
                <a:ea typeface="Raleway"/>
                <a:cs typeface="Raleway"/>
                <a:sym typeface="Raleway"/>
              </a:rPr>
              <a:t>as not intelligent</a:t>
            </a:r>
          </a:p>
        </p:txBody>
      </p:sp>
      <p:sp>
        <p:nvSpPr>
          <p:cNvPr id="107" name="Shape 107"/>
          <p:cNvSpPr txBox="1"/>
          <p:nvPr/>
        </p:nvSpPr>
        <p:spPr>
          <a:xfrm>
            <a:off x="-1219200" y="3260177"/>
            <a:ext cx="12192000" cy="929200"/>
          </a:xfrm>
          <a:prstGeom prst="rect">
            <a:avLst/>
          </a:prstGeom>
          <a:noFill/>
          <a:ln>
            <a:noFill/>
          </a:ln>
        </p:spPr>
        <p:txBody>
          <a:bodyPr wrap="square" lIns="121900" tIns="121900" rIns="121900" bIns="121900" anchor="t" anchorCtr="0">
            <a:noAutofit/>
          </a:bodyPr>
          <a:lstStyle/>
          <a:p>
            <a:pPr algn="ctr"/>
            <a:r>
              <a:rPr lang="en-US" sz="4800" dirty="0" smtClean="0">
                <a:solidFill>
                  <a:srgbClr val="CFE2F3"/>
                </a:solidFill>
                <a:latin typeface="Raleway"/>
                <a:ea typeface="Raleway"/>
                <a:cs typeface="Raleway"/>
                <a:sym typeface="Raleway"/>
              </a:rPr>
              <a:t>Racial minorities</a:t>
            </a:r>
            <a:r>
              <a:rPr lang="en" sz="4800" dirty="0" smtClean="0">
                <a:solidFill>
                  <a:srgbClr val="CFE2F3"/>
                </a:solidFill>
                <a:latin typeface="Raleway"/>
                <a:ea typeface="Raleway"/>
                <a:cs typeface="Raleway"/>
                <a:sym typeface="Raleway"/>
              </a:rPr>
              <a:t> </a:t>
            </a:r>
            <a:r>
              <a:rPr lang="en" sz="4800" dirty="0">
                <a:solidFill>
                  <a:srgbClr val="E6B8AF"/>
                </a:solidFill>
                <a:latin typeface="Raleway"/>
                <a:ea typeface="Raleway"/>
                <a:cs typeface="Raleway"/>
                <a:sym typeface="Raleway"/>
              </a:rPr>
              <a:t>as</a:t>
            </a:r>
            <a:r>
              <a:rPr lang="en" sz="4800" dirty="0">
                <a:solidFill>
                  <a:srgbClr val="CFE2F3"/>
                </a:solidFill>
                <a:latin typeface="Raleway"/>
                <a:ea typeface="Raleway"/>
                <a:cs typeface="Raleway"/>
                <a:sym typeface="Raleway"/>
              </a:rPr>
              <a:t> </a:t>
            </a:r>
            <a:r>
              <a:rPr lang="en" sz="4800" dirty="0">
                <a:solidFill>
                  <a:srgbClr val="E6B8AF"/>
                </a:solidFill>
                <a:latin typeface="Raleway"/>
                <a:ea typeface="Raleway"/>
                <a:cs typeface="Raleway"/>
                <a:sym typeface="Raleway"/>
              </a:rPr>
              <a:t>criminals</a:t>
            </a:r>
          </a:p>
        </p:txBody>
      </p:sp>
      <p:sp>
        <p:nvSpPr>
          <p:cNvPr id="108" name="Shape 108"/>
          <p:cNvSpPr txBox="1"/>
          <p:nvPr/>
        </p:nvSpPr>
        <p:spPr>
          <a:xfrm>
            <a:off x="203200" y="4069267"/>
            <a:ext cx="12192000" cy="929200"/>
          </a:xfrm>
          <a:prstGeom prst="rect">
            <a:avLst/>
          </a:prstGeom>
          <a:noFill/>
          <a:ln>
            <a:noFill/>
          </a:ln>
        </p:spPr>
        <p:txBody>
          <a:bodyPr wrap="square" lIns="121900" tIns="121900" rIns="121900" bIns="121900" anchor="t" anchorCtr="0">
            <a:noAutofit/>
          </a:bodyPr>
          <a:lstStyle/>
          <a:p>
            <a:pPr algn="ctr"/>
            <a:r>
              <a:rPr lang="en" sz="4800">
                <a:solidFill>
                  <a:srgbClr val="CFE2F3"/>
                </a:solidFill>
                <a:latin typeface="Raleway"/>
                <a:ea typeface="Raleway"/>
                <a:cs typeface="Raleway"/>
                <a:sym typeface="Raleway"/>
              </a:rPr>
              <a:t>Asian people </a:t>
            </a:r>
            <a:r>
              <a:rPr lang="en" sz="4800">
                <a:solidFill>
                  <a:srgbClr val="E6B8AF"/>
                </a:solidFill>
                <a:latin typeface="Raleway"/>
                <a:ea typeface="Raleway"/>
                <a:cs typeface="Raleway"/>
                <a:sym typeface="Raleway"/>
              </a:rPr>
              <a:t>as good at math</a:t>
            </a:r>
          </a:p>
        </p:txBody>
      </p:sp>
      <p:sp>
        <p:nvSpPr>
          <p:cNvPr id="110" name="Shape 110"/>
          <p:cNvSpPr txBox="1"/>
          <p:nvPr/>
        </p:nvSpPr>
        <p:spPr>
          <a:xfrm>
            <a:off x="846767" y="4836811"/>
            <a:ext cx="12192000" cy="929200"/>
          </a:xfrm>
          <a:prstGeom prst="rect">
            <a:avLst/>
          </a:prstGeom>
          <a:noFill/>
          <a:ln>
            <a:noFill/>
          </a:ln>
        </p:spPr>
        <p:txBody>
          <a:bodyPr wrap="square" lIns="121900" tIns="121900" rIns="121900" bIns="121900" anchor="t" anchorCtr="0">
            <a:noAutofit/>
          </a:bodyPr>
          <a:lstStyle/>
          <a:p>
            <a:pPr algn="ctr"/>
            <a:r>
              <a:rPr lang="en" sz="4800" dirty="0">
                <a:solidFill>
                  <a:srgbClr val="CFE2F3"/>
                </a:solidFill>
                <a:latin typeface="Raleway"/>
                <a:ea typeface="Raleway"/>
                <a:cs typeface="Raleway"/>
                <a:sym typeface="Raleway"/>
              </a:rPr>
              <a:t>Custodians </a:t>
            </a:r>
            <a:r>
              <a:rPr lang="en" sz="4800" dirty="0">
                <a:solidFill>
                  <a:srgbClr val="E6B8AF"/>
                </a:solidFill>
                <a:latin typeface="Raleway"/>
                <a:ea typeface="Raleway"/>
                <a:cs typeface="Raleway"/>
                <a:sym typeface="Raleway"/>
              </a:rPr>
              <a:t>as racial minorities</a:t>
            </a:r>
          </a:p>
        </p:txBody>
      </p:sp>
      <p:pic>
        <p:nvPicPr>
          <p:cNvPr id="11" name="Shape 85"/>
          <p:cNvPicPr preferRelativeResize="0"/>
          <p:nvPr/>
        </p:nvPicPr>
        <p:blipFill>
          <a:blip r:embed="rId3">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210922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117" name="Shape 117"/>
          <p:cNvSpPr txBox="1"/>
          <p:nvPr/>
        </p:nvSpPr>
        <p:spPr>
          <a:xfrm>
            <a:off x="0" y="2831000"/>
            <a:ext cx="12192000" cy="1196000"/>
          </a:xfrm>
          <a:prstGeom prst="rect">
            <a:avLst/>
          </a:prstGeom>
          <a:noFill/>
          <a:ln>
            <a:noFill/>
          </a:ln>
        </p:spPr>
        <p:txBody>
          <a:bodyPr wrap="square" lIns="121900" tIns="121900" rIns="121900" bIns="121900" anchor="t" anchorCtr="0">
            <a:noAutofit/>
          </a:bodyPr>
          <a:lstStyle/>
          <a:p>
            <a:pPr algn="ctr">
              <a:lnSpc>
                <a:spcPct val="115000"/>
              </a:lnSpc>
              <a:spcBef>
                <a:spcPts val="1333"/>
              </a:spcBef>
            </a:pPr>
            <a:r>
              <a:rPr lang="en" sz="4800" b="1">
                <a:solidFill>
                  <a:srgbClr val="E6B8AF"/>
                </a:solidFill>
                <a:latin typeface="Raleway"/>
                <a:ea typeface="Raleway"/>
                <a:cs typeface="Raleway"/>
                <a:sym typeface="Raleway"/>
              </a:rPr>
              <a:t>Stereotypes hurt people</a:t>
            </a:r>
          </a:p>
        </p:txBody>
      </p:sp>
      <p:sp>
        <p:nvSpPr>
          <p:cNvPr id="118" name="Shape 118"/>
          <p:cNvSpPr txBox="1"/>
          <p:nvPr/>
        </p:nvSpPr>
        <p:spPr>
          <a:xfrm>
            <a:off x="484567" y="1157333"/>
            <a:ext cx="4820000" cy="9136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Aggression</a:t>
            </a:r>
          </a:p>
        </p:txBody>
      </p:sp>
      <p:sp>
        <p:nvSpPr>
          <p:cNvPr id="119" name="Shape 119"/>
          <p:cNvSpPr txBox="1"/>
          <p:nvPr/>
        </p:nvSpPr>
        <p:spPr>
          <a:xfrm>
            <a:off x="1198767" y="4128333"/>
            <a:ext cx="5349600" cy="9136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Inability to focus</a:t>
            </a:r>
          </a:p>
        </p:txBody>
      </p:sp>
      <p:sp>
        <p:nvSpPr>
          <p:cNvPr id="120" name="Shape 120"/>
          <p:cNvSpPr txBox="1"/>
          <p:nvPr/>
        </p:nvSpPr>
        <p:spPr>
          <a:xfrm>
            <a:off x="5392633" y="2070933"/>
            <a:ext cx="6286400" cy="9136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Decreased performance</a:t>
            </a:r>
          </a:p>
        </p:txBody>
      </p:sp>
      <p:sp>
        <p:nvSpPr>
          <p:cNvPr id="121" name="Shape 121"/>
          <p:cNvSpPr txBox="1"/>
          <p:nvPr/>
        </p:nvSpPr>
        <p:spPr>
          <a:xfrm>
            <a:off x="277400" y="5143300"/>
            <a:ext cx="4118800" cy="13068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Over-eating</a:t>
            </a:r>
          </a:p>
          <a:p>
            <a:pPr algn="ctr"/>
            <a:r>
              <a:rPr lang="en" sz="2400">
                <a:solidFill>
                  <a:srgbClr val="CFE2F3"/>
                </a:solidFill>
                <a:latin typeface="Raleway"/>
                <a:ea typeface="Raleway"/>
                <a:cs typeface="Raleway"/>
                <a:sym typeface="Raleway"/>
              </a:rPr>
              <a:t>(Inzlicht et al 2010)</a:t>
            </a:r>
          </a:p>
        </p:txBody>
      </p:sp>
      <p:sp>
        <p:nvSpPr>
          <p:cNvPr id="122" name="Shape 122"/>
          <p:cNvSpPr txBox="1"/>
          <p:nvPr/>
        </p:nvSpPr>
        <p:spPr>
          <a:xfrm>
            <a:off x="7998067" y="3996867"/>
            <a:ext cx="4118800" cy="13068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Hypertension</a:t>
            </a:r>
          </a:p>
          <a:p>
            <a:pPr algn="ctr"/>
            <a:r>
              <a:rPr lang="en" sz="2400">
                <a:solidFill>
                  <a:srgbClr val="CFE2F3"/>
                </a:solidFill>
                <a:latin typeface="Raleway"/>
                <a:ea typeface="Raleway"/>
                <a:cs typeface="Raleway"/>
                <a:sym typeface="Raleway"/>
              </a:rPr>
              <a:t>(Blascovich et al 2001)</a:t>
            </a:r>
          </a:p>
        </p:txBody>
      </p:sp>
      <p:sp>
        <p:nvSpPr>
          <p:cNvPr id="123" name="Shape 123"/>
          <p:cNvSpPr txBox="1"/>
          <p:nvPr/>
        </p:nvSpPr>
        <p:spPr>
          <a:xfrm>
            <a:off x="7998067" y="859133"/>
            <a:ext cx="4118800" cy="13068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Depression</a:t>
            </a:r>
          </a:p>
          <a:p>
            <a:pPr algn="ctr"/>
            <a:r>
              <a:rPr lang="en" sz="2400">
                <a:solidFill>
                  <a:srgbClr val="CFE2F3"/>
                </a:solidFill>
                <a:latin typeface="Raleway"/>
                <a:ea typeface="Raleway"/>
                <a:cs typeface="Raleway"/>
                <a:sym typeface="Raleway"/>
              </a:rPr>
              <a:t>(Cox et al 2012)</a:t>
            </a:r>
          </a:p>
        </p:txBody>
      </p:sp>
      <p:sp>
        <p:nvSpPr>
          <p:cNvPr id="124" name="Shape 124"/>
          <p:cNvSpPr txBox="1"/>
          <p:nvPr/>
        </p:nvSpPr>
        <p:spPr>
          <a:xfrm>
            <a:off x="4112867" y="217367"/>
            <a:ext cx="4118800" cy="13068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Low health</a:t>
            </a:r>
          </a:p>
          <a:p>
            <a:pPr algn="ctr"/>
            <a:r>
              <a:rPr lang="en" sz="2400">
                <a:solidFill>
                  <a:srgbClr val="CFE2F3"/>
                </a:solidFill>
                <a:latin typeface="Raleway"/>
                <a:ea typeface="Raleway"/>
                <a:cs typeface="Raleway"/>
                <a:sym typeface="Raleway"/>
              </a:rPr>
              <a:t>(Lee et al 2016)</a:t>
            </a:r>
          </a:p>
        </p:txBody>
      </p:sp>
      <p:sp>
        <p:nvSpPr>
          <p:cNvPr id="125" name="Shape 125"/>
          <p:cNvSpPr txBox="1"/>
          <p:nvPr/>
        </p:nvSpPr>
        <p:spPr>
          <a:xfrm>
            <a:off x="5065333" y="5143267"/>
            <a:ext cx="4118800" cy="1306800"/>
          </a:xfrm>
          <a:prstGeom prst="rect">
            <a:avLst/>
          </a:prstGeom>
          <a:noFill/>
          <a:ln>
            <a:noFill/>
          </a:ln>
        </p:spPr>
        <p:txBody>
          <a:bodyPr wrap="square" lIns="121900" tIns="121900" rIns="121900" bIns="121900" anchor="t" anchorCtr="0">
            <a:noAutofit/>
          </a:bodyPr>
          <a:lstStyle/>
          <a:p>
            <a:pPr algn="ctr"/>
            <a:r>
              <a:rPr lang="en" sz="4000">
                <a:solidFill>
                  <a:srgbClr val="CFE2F3"/>
                </a:solidFill>
                <a:latin typeface="Raleway"/>
                <a:ea typeface="Raleway"/>
                <a:cs typeface="Raleway"/>
                <a:sym typeface="Raleway"/>
              </a:rPr>
              <a:t>Anger, dislike</a:t>
            </a:r>
          </a:p>
          <a:p>
            <a:pPr algn="ctr"/>
            <a:r>
              <a:rPr lang="en" sz="2400">
                <a:solidFill>
                  <a:srgbClr val="CFE2F3"/>
                </a:solidFill>
                <a:latin typeface="Raleway"/>
                <a:ea typeface="Raleway"/>
                <a:cs typeface="Raleway"/>
                <a:sym typeface="Raleway"/>
              </a:rPr>
              <a:t>(Siy et al 2013)</a:t>
            </a:r>
          </a:p>
        </p:txBody>
      </p:sp>
      <p:pic>
        <p:nvPicPr>
          <p:cNvPr id="126" name="Shape 126"/>
          <p:cNvPicPr preferRelativeResize="0"/>
          <p:nvPr/>
        </p:nvPicPr>
        <p:blipFill>
          <a:blip r:embed="rId3">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67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solidFill>
                  <a:srgbClr val="E6B8AF"/>
                </a:solidFill>
                <a:latin typeface="Raleway"/>
                <a:ea typeface="Raleway"/>
                <a:cs typeface="Raleway"/>
                <a:sym typeface="Raleway"/>
              </a:rPr>
              <a:t>@UBP_STEM</a:t>
            </a:r>
          </a:p>
        </p:txBody>
      </p:sp>
      <p:sp>
        <p:nvSpPr>
          <p:cNvPr id="253" name="Shape 253"/>
          <p:cNvSpPr txBox="1"/>
          <p:nvPr/>
        </p:nvSpPr>
        <p:spPr>
          <a:xfrm>
            <a:off x="3241600" y="313967"/>
            <a:ext cx="5708800" cy="929200"/>
          </a:xfrm>
          <a:prstGeom prst="rect">
            <a:avLst/>
          </a:prstGeom>
          <a:noFill/>
          <a:ln>
            <a:noFill/>
          </a:ln>
        </p:spPr>
        <p:txBody>
          <a:bodyPr wrap="square" lIns="121900" tIns="121900" rIns="121900" bIns="121900" anchor="t" anchorCtr="0">
            <a:noAutofit/>
          </a:bodyPr>
          <a:lstStyle/>
          <a:p>
            <a:pPr algn="ctr"/>
            <a:r>
              <a:rPr lang="en" sz="4000">
                <a:highlight>
                  <a:srgbClr val="FFF2CC"/>
                </a:highlight>
                <a:latin typeface="Raleway"/>
                <a:ea typeface="Raleway"/>
                <a:cs typeface="Raleway"/>
                <a:sym typeface="Raleway"/>
              </a:rPr>
              <a:t>Negative stereotypes</a:t>
            </a:r>
          </a:p>
        </p:txBody>
      </p:sp>
      <p:sp>
        <p:nvSpPr>
          <p:cNvPr id="254" name="Shape 254"/>
          <p:cNvSpPr txBox="1"/>
          <p:nvPr/>
        </p:nvSpPr>
        <p:spPr>
          <a:xfrm>
            <a:off x="3806800" y="2218500"/>
            <a:ext cx="4578400" cy="929200"/>
          </a:xfrm>
          <a:prstGeom prst="rect">
            <a:avLst/>
          </a:prstGeom>
          <a:noFill/>
          <a:ln>
            <a:noFill/>
          </a:ln>
        </p:spPr>
        <p:txBody>
          <a:bodyPr wrap="square" lIns="121900" tIns="121900" rIns="121900" bIns="121900" anchor="t" anchorCtr="0">
            <a:noAutofit/>
          </a:bodyPr>
          <a:lstStyle/>
          <a:p>
            <a:pPr algn="ctr"/>
            <a:r>
              <a:rPr lang="en" sz="4000">
                <a:highlight>
                  <a:srgbClr val="FCE5CD"/>
                </a:highlight>
                <a:latin typeface="Raleway"/>
                <a:ea typeface="Raleway"/>
                <a:cs typeface="Raleway"/>
                <a:sym typeface="Raleway"/>
              </a:rPr>
              <a:t>Unconscious bias</a:t>
            </a:r>
          </a:p>
        </p:txBody>
      </p:sp>
      <p:sp>
        <p:nvSpPr>
          <p:cNvPr id="255" name="Shape 255"/>
          <p:cNvSpPr txBox="1"/>
          <p:nvPr/>
        </p:nvSpPr>
        <p:spPr>
          <a:xfrm>
            <a:off x="547567" y="3613200"/>
            <a:ext cx="3938000" cy="1297600"/>
          </a:xfrm>
          <a:prstGeom prst="rect">
            <a:avLst/>
          </a:prstGeom>
          <a:noFill/>
          <a:ln>
            <a:noFill/>
          </a:ln>
        </p:spPr>
        <p:txBody>
          <a:bodyPr wrap="square" lIns="121900" tIns="121900" rIns="121900" bIns="121900" anchor="t" anchorCtr="0">
            <a:noAutofit/>
          </a:bodyPr>
          <a:lstStyle/>
          <a:p>
            <a:pPr algn="ctr"/>
            <a:r>
              <a:rPr lang="en" sz="4000" dirty="0">
                <a:highlight>
                  <a:srgbClr val="F4CCCC"/>
                </a:highlight>
                <a:latin typeface="Raleway"/>
                <a:ea typeface="Raleway"/>
                <a:cs typeface="Raleway"/>
                <a:sym typeface="Raleway"/>
              </a:rPr>
              <a:t>Barriers to </a:t>
            </a:r>
            <a:r>
              <a:rPr lang="en" sz="4000" b="1" dirty="0">
                <a:highlight>
                  <a:srgbClr val="F4CCCC"/>
                </a:highlight>
                <a:latin typeface="Raleway"/>
                <a:ea typeface="Raleway"/>
                <a:cs typeface="Raleway"/>
                <a:sym typeface="Raleway"/>
              </a:rPr>
              <a:t>entering</a:t>
            </a:r>
            <a:r>
              <a:rPr lang="en" sz="4000" dirty="0">
                <a:highlight>
                  <a:srgbClr val="F4CCCC"/>
                </a:highlight>
                <a:latin typeface="Raleway"/>
                <a:ea typeface="Raleway"/>
                <a:cs typeface="Raleway"/>
                <a:sym typeface="Raleway"/>
              </a:rPr>
              <a:t> </a:t>
            </a:r>
            <a:r>
              <a:rPr lang="en-US" sz="4000" dirty="0" smtClean="0">
                <a:highlight>
                  <a:srgbClr val="F4CCCC"/>
                </a:highlight>
                <a:latin typeface="Raleway"/>
                <a:ea typeface="Raleway"/>
                <a:cs typeface="Raleway"/>
                <a:sym typeface="Raleway"/>
              </a:rPr>
              <a:t>STEM</a:t>
            </a:r>
            <a:endParaRPr lang="en" sz="4000" dirty="0">
              <a:highlight>
                <a:srgbClr val="F4CCCC"/>
              </a:highlight>
              <a:latin typeface="Raleway"/>
              <a:ea typeface="Raleway"/>
              <a:cs typeface="Raleway"/>
              <a:sym typeface="Raleway"/>
            </a:endParaRPr>
          </a:p>
        </p:txBody>
      </p:sp>
      <p:sp>
        <p:nvSpPr>
          <p:cNvPr id="256" name="Shape 256"/>
          <p:cNvSpPr txBox="1"/>
          <p:nvPr/>
        </p:nvSpPr>
        <p:spPr>
          <a:xfrm>
            <a:off x="4127000" y="4516548"/>
            <a:ext cx="3938000" cy="1374800"/>
          </a:xfrm>
          <a:prstGeom prst="rect">
            <a:avLst/>
          </a:prstGeom>
          <a:noFill/>
          <a:ln>
            <a:noFill/>
          </a:ln>
        </p:spPr>
        <p:txBody>
          <a:bodyPr wrap="square" lIns="121900" tIns="121900" rIns="121900" bIns="121900" anchor="t" anchorCtr="0">
            <a:noAutofit/>
          </a:bodyPr>
          <a:lstStyle/>
          <a:p>
            <a:pPr algn="ctr"/>
            <a:r>
              <a:rPr lang="en" sz="4000" dirty="0">
                <a:highlight>
                  <a:srgbClr val="F4CCCC"/>
                </a:highlight>
                <a:latin typeface="Raleway"/>
                <a:ea typeface="Raleway"/>
                <a:cs typeface="Raleway"/>
                <a:sym typeface="Raleway"/>
              </a:rPr>
              <a:t>Barriers to </a:t>
            </a:r>
            <a:r>
              <a:rPr lang="en" sz="4000" b="1" dirty="0">
                <a:highlight>
                  <a:srgbClr val="F4CCCC"/>
                </a:highlight>
                <a:latin typeface="Raleway"/>
                <a:ea typeface="Raleway"/>
                <a:cs typeface="Raleway"/>
                <a:sym typeface="Raleway"/>
              </a:rPr>
              <a:t>rising in</a:t>
            </a:r>
            <a:r>
              <a:rPr lang="en" sz="4000" dirty="0">
                <a:highlight>
                  <a:srgbClr val="F4CCCC"/>
                </a:highlight>
                <a:latin typeface="Raleway"/>
                <a:ea typeface="Raleway"/>
                <a:cs typeface="Raleway"/>
                <a:sym typeface="Raleway"/>
              </a:rPr>
              <a:t> </a:t>
            </a:r>
            <a:r>
              <a:rPr lang="en-US" sz="4000" dirty="0" smtClean="0">
                <a:highlight>
                  <a:srgbClr val="F4CCCC"/>
                </a:highlight>
                <a:latin typeface="Raleway"/>
                <a:ea typeface="Raleway"/>
                <a:cs typeface="Raleway"/>
                <a:sym typeface="Raleway"/>
              </a:rPr>
              <a:t>STEM</a:t>
            </a:r>
            <a:endParaRPr lang="en" sz="4000" dirty="0">
              <a:highlight>
                <a:srgbClr val="F4CCCC"/>
              </a:highlight>
              <a:latin typeface="Raleway"/>
              <a:ea typeface="Raleway"/>
              <a:cs typeface="Raleway"/>
              <a:sym typeface="Raleway"/>
            </a:endParaRPr>
          </a:p>
        </p:txBody>
      </p:sp>
      <p:sp>
        <p:nvSpPr>
          <p:cNvPr id="257" name="Shape 257"/>
          <p:cNvSpPr txBox="1"/>
          <p:nvPr/>
        </p:nvSpPr>
        <p:spPr>
          <a:xfrm>
            <a:off x="7706433" y="3574584"/>
            <a:ext cx="3938000" cy="1374800"/>
          </a:xfrm>
          <a:prstGeom prst="rect">
            <a:avLst/>
          </a:prstGeom>
          <a:noFill/>
          <a:ln>
            <a:noFill/>
          </a:ln>
        </p:spPr>
        <p:txBody>
          <a:bodyPr wrap="square" lIns="121900" tIns="121900" rIns="121900" bIns="121900" anchor="t" anchorCtr="0">
            <a:noAutofit/>
          </a:bodyPr>
          <a:lstStyle/>
          <a:p>
            <a:pPr algn="ctr"/>
            <a:r>
              <a:rPr lang="en" sz="4000" dirty="0">
                <a:highlight>
                  <a:srgbClr val="F4CCCC"/>
                </a:highlight>
                <a:latin typeface="Raleway"/>
                <a:ea typeface="Raleway"/>
                <a:cs typeface="Raleway"/>
                <a:sym typeface="Raleway"/>
              </a:rPr>
              <a:t>Reasons for </a:t>
            </a:r>
            <a:r>
              <a:rPr lang="en" sz="4000" b="1" dirty="0">
                <a:highlight>
                  <a:srgbClr val="F4CCCC"/>
                </a:highlight>
                <a:latin typeface="Raleway"/>
                <a:ea typeface="Raleway"/>
                <a:cs typeface="Raleway"/>
                <a:sym typeface="Raleway"/>
              </a:rPr>
              <a:t>leaving</a:t>
            </a:r>
            <a:r>
              <a:rPr lang="en" sz="4000" dirty="0">
                <a:highlight>
                  <a:srgbClr val="F4CCCC"/>
                </a:highlight>
                <a:latin typeface="Raleway"/>
                <a:ea typeface="Raleway"/>
                <a:cs typeface="Raleway"/>
                <a:sym typeface="Raleway"/>
              </a:rPr>
              <a:t> </a:t>
            </a:r>
            <a:r>
              <a:rPr lang="en-US" sz="4000" dirty="0" smtClean="0">
                <a:highlight>
                  <a:srgbClr val="F4CCCC"/>
                </a:highlight>
                <a:latin typeface="Raleway"/>
                <a:ea typeface="Raleway"/>
                <a:cs typeface="Raleway"/>
                <a:sym typeface="Raleway"/>
              </a:rPr>
              <a:t>STEM</a:t>
            </a:r>
            <a:endParaRPr lang="en" sz="4000" dirty="0">
              <a:highlight>
                <a:srgbClr val="F4CCCC"/>
              </a:highlight>
              <a:latin typeface="Raleway"/>
              <a:ea typeface="Raleway"/>
              <a:cs typeface="Raleway"/>
              <a:sym typeface="Raleway"/>
            </a:endParaRPr>
          </a:p>
        </p:txBody>
      </p:sp>
      <p:cxnSp>
        <p:nvCxnSpPr>
          <p:cNvPr id="258" name="Shape 258"/>
          <p:cNvCxnSpPr>
            <a:stCxn id="253" idx="2"/>
            <a:endCxn id="254" idx="0"/>
          </p:cNvCxnSpPr>
          <p:nvPr/>
        </p:nvCxnSpPr>
        <p:spPr>
          <a:xfrm>
            <a:off x="6096000" y="1243167"/>
            <a:ext cx="0" cy="975200"/>
          </a:xfrm>
          <a:prstGeom prst="straightConnector1">
            <a:avLst/>
          </a:prstGeom>
          <a:noFill/>
          <a:ln w="38100" cap="flat" cmpd="sng">
            <a:solidFill>
              <a:srgbClr val="CFE2F3"/>
            </a:solidFill>
            <a:prstDash val="solid"/>
            <a:round/>
            <a:headEnd type="none" w="lg" len="lg"/>
            <a:tailEnd type="triangle" w="lg" len="lg"/>
          </a:ln>
        </p:spPr>
      </p:cxnSp>
      <p:cxnSp>
        <p:nvCxnSpPr>
          <p:cNvPr id="259" name="Shape 259"/>
          <p:cNvCxnSpPr>
            <a:stCxn id="254" idx="2"/>
            <a:endCxn id="256" idx="0"/>
          </p:cNvCxnSpPr>
          <p:nvPr/>
        </p:nvCxnSpPr>
        <p:spPr>
          <a:xfrm>
            <a:off x="6096000" y="3147700"/>
            <a:ext cx="0" cy="1368800"/>
          </a:xfrm>
          <a:prstGeom prst="straightConnector1">
            <a:avLst/>
          </a:prstGeom>
          <a:noFill/>
          <a:ln w="38100" cap="flat" cmpd="sng">
            <a:solidFill>
              <a:srgbClr val="CFE2F3"/>
            </a:solidFill>
            <a:prstDash val="solid"/>
            <a:round/>
            <a:headEnd type="none" w="lg" len="lg"/>
            <a:tailEnd type="triangle" w="lg" len="lg"/>
          </a:ln>
        </p:spPr>
      </p:cxnSp>
      <p:cxnSp>
        <p:nvCxnSpPr>
          <p:cNvPr id="260" name="Shape 260"/>
          <p:cNvCxnSpPr>
            <a:stCxn id="255" idx="1"/>
            <a:endCxn id="253" idx="1"/>
          </p:cNvCxnSpPr>
          <p:nvPr/>
        </p:nvCxnSpPr>
        <p:spPr>
          <a:xfrm rot="10800000" flipH="1">
            <a:off x="547567" y="778400"/>
            <a:ext cx="2694000" cy="3483600"/>
          </a:xfrm>
          <a:prstGeom prst="curvedConnector3">
            <a:avLst>
              <a:gd name="adj1" fmla="val -11785"/>
            </a:avLst>
          </a:prstGeom>
          <a:noFill/>
          <a:ln w="38100" cap="flat" cmpd="sng">
            <a:solidFill>
              <a:srgbClr val="CFE2F3"/>
            </a:solidFill>
            <a:prstDash val="solid"/>
            <a:round/>
            <a:headEnd type="none" w="lg" len="lg"/>
            <a:tailEnd type="triangle" w="lg" len="lg"/>
          </a:ln>
        </p:spPr>
      </p:cxnSp>
      <p:cxnSp>
        <p:nvCxnSpPr>
          <p:cNvPr id="261" name="Shape 261"/>
          <p:cNvCxnSpPr>
            <a:stCxn id="257" idx="3"/>
            <a:endCxn id="253" idx="3"/>
          </p:cNvCxnSpPr>
          <p:nvPr/>
        </p:nvCxnSpPr>
        <p:spPr>
          <a:xfrm rot="10800000">
            <a:off x="8950433" y="778384"/>
            <a:ext cx="2694000" cy="3483600"/>
          </a:xfrm>
          <a:prstGeom prst="curvedConnector3">
            <a:avLst>
              <a:gd name="adj1" fmla="val -11785"/>
            </a:avLst>
          </a:prstGeom>
          <a:noFill/>
          <a:ln w="38100" cap="flat" cmpd="sng">
            <a:solidFill>
              <a:srgbClr val="CFE2F3"/>
            </a:solidFill>
            <a:prstDash val="solid"/>
            <a:round/>
            <a:headEnd type="none" w="lg" len="lg"/>
            <a:tailEnd type="triangle" w="lg" len="lg"/>
          </a:ln>
        </p:spPr>
      </p:cxnSp>
      <p:cxnSp>
        <p:nvCxnSpPr>
          <p:cNvPr id="262" name="Shape 262"/>
          <p:cNvCxnSpPr>
            <a:stCxn id="254" idx="2"/>
            <a:endCxn id="255" idx="3"/>
          </p:cNvCxnSpPr>
          <p:nvPr/>
        </p:nvCxnSpPr>
        <p:spPr>
          <a:xfrm rot="5400000">
            <a:off x="4733600" y="2899700"/>
            <a:ext cx="1114400" cy="1610400"/>
          </a:xfrm>
          <a:prstGeom prst="curvedConnector2">
            <a:avLst/>
          </a:prstGeom>
          <a:noFill/>
          <a:ln w="38100" cap="flat" cmpd="sng">
            <a:solidFill>
              <a:srgbClr val="CFE2F3"/>
            </a:solidFill>
            <a:prstDash val="solid"/>
            <a:round/>
            <a:headEnd type="none" w="lg" len="lg"/>
            <a:tailEnd type="triangle" w="lg" len="lg"/>
          </a:ln>
        </p:spPr>
      </p:cxnSp>
      <p:cxnSp>
        <p:nvCxnSpPr>
          <p:cNvPr id="263" name="Shape 263"/>
          <p:cNvCxnSpPr>
            <a:stCxn id="254" idx="2"/>
            <a:endCxn id="257" idx="1"/>
          </p:cNvCxnSpPr>
          <p:nvPr/>
        </p:nvCxnSpPr>
        <p:spPr>
          <a:xfrm rot="-5400000" flipH="1">
            <a:off x="6344000" y="2899700"/>
            <a:ext cx="1114400" cy="1610400"/>
          </a:xfrm>
          <a:prstGeom prst="curvedConnector2">
            <a:avLst/>
          </a:prstGeom>
          <a:noFill/>
          <a:ln w="38100" cap="flat" cmpd="sng">
            <a:solidFill>
              <a:srgbClr val="CFE2F3"/>
            </a:solidFill>
            <a:prstDash val="solid"/>
            <a:round/>
            <a:headEnd type="none" w="lg" len="lg"/>
            <a:tailEnd type="triangle" w="lg" len="lg"/>
          </a:ln>
        </p:spPr>
      </p:cxnSp>
      <p:pic>
        <p:nvPicPr>
          <p:cNvPr id="264" name="Shape 264"/>
          <p:cNvPicPr preferRelativeResize="0"/>
          <p:nvPr/>
        </p:nvPicPr>
        <p:blipFill>
          <a:blip r:embed="rId3">
            <a:alphaModFix/>
          </a:blip>
          <a:stretch>
            <a:fillRect/>
          </a:stretch>
        </p:blipFill>
        <p:spPr>
          <a:xfrm>
            <a:off x="641801" y="1"/>
            <a:ext cx="10908401" cy="439367"/>
          </a:xfrm>
          <a:prstGeom prst="rect">
            <a:avLst/>
          </a:prstGeom>
          <a:noFill/>
          <a:ln>
            <a:noFill/>
          </a:ln>
        </p:spPr>
      </p:pic>
    </p:spTree>
    <p:extLst>
      <p:ext uri="{BB962C8B-B14F-4D97-AF65-F5344CB8AC3E}">
        <p14:creationId xmlns:p14="http://schemas.microsoft.com/office/powerpoint/2010/main" val="155689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par>
                                <p:cTn id="8" presetID="10" presetClass="entr" presetSubtype="0" fill="hold"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p:nvPr/>
        </p:nvSpPr>
        <p:spPr>
          <a:xfrm>
            <a:off x="3755200" y="6316000"/>
            <a:ext cx="4681600" cy="542000"/>
          </a:xfrm>
          <a:prstGeom prst="rect">
            <a:avLst/>
          </a:prstGeom>
          <a:noFill/>
          <a:ln>
            <a:noFill/>
          </a:ln>
        </p:spPr>
        <p:txBody>
          <a:bodyPr wrap="square" lIns="121900" tIns="121900" rIns="121900" bIns="121900" anchor="t" anchorCtr="0">
            <a:noAutofit/>
          </a:bodyPr>
          <a:lstStyle/>
          <a:p>
            <a:pPr algn="ctr"/>
            <a:r>
              <a:rPr lang="en" sz="2400">
                <a:latin typeface="Raleway"/>
                <a:ea typeface="Raleway"/>
                <a:cs typeface="Raleway"/>
                <a:sym typeface="Raleway"/>
              </a:rPr>
              <a:t>@UBP_STEM</a:t>
            </a:r>
          </a:p>
        </p:txBody>
      </p:sp>
      <p:pic>
        <p:nvPicPr>
          <p:cNvPr id="270" name="Shape 270"/>
          <p:cNvPicPr preferRelativeResize="0"/>
          <p:nvPr/>
        </p:nvPicPr>
        <p:blipFill>
          <a:blip r:embed="rId3">
            <a:alphaModFix/>
          </a:blip>
          <a:stretch>
            <a:fillRect/>
          </a:stretch>
        </p:blipFill>
        <p:spPr>
          <a:xfrm>
            <a:off x="1218509" y="1"/>
            <a:ext cx="9754993" cy="6032500"/>
          </a:xfrm>
          <a:prstGeom prst="rect">
            <a:avLst/>
          </a:prstGeom>
          <a:noFill/>
          <a:ln>
            <a:noFill/>
          </a:ln>
        </p:spPr>
      </p:pic>
      <p:sp>
        <p:nvSpPr>
          <p:cNvPr id="271" name="Shape 271"/>
          <p:cNvSpPr/>
          <p:nvPr/>
        </p:nvSpPr>
        <p:spPr>
          <a:xfrm>
            <a:off x="1852865" y="2055128"/>
            <a:ext cx="8457600" cy="496800"/>
          </a:xfrm>
          <a:prstGeom prst="rect">
            <a:avLst/>
          </a:prstGeom>
          <a:noFill/>
          <a:ln w="76200" cap="flat" cmpd="sng">
            <a:solidFill>
              <a:srgbClr val="E6B8AF"/>
            </a:solidFill>
            <a:prstDash val="solid"/>
            <a:round/>
            <a:headEnd type="none" w="med" len="med"/>
            <a:tailEnd type="none" w="med" len="med"/>
          </a:ln>
        </p:spPr>
        <p:txBody>
          <a:bodyPr wrap="square" lIns="121900" tIns="121900" rIns="121900" bIns="121900" anchor="ctr" anchorCtr="0">
            <a:noAutofit/>
          </a:bodyPr>
          <a:lstStyle/>
          <a:p>
            <a:endParaRPr sz="2400"/>
          </a:p>
        </p:txBody>
      </p:sp>
      <p:pic>
        <p:nvPicPr>
          <p:cNvPr id="272" name="Shape 272"/>
          <p:cNvPicPr preferRelativeResize="0"/>
          <p:nvPr/>
        </p:nvPicPr>
        <p:blipFill>
          <a:blip r:embed="rId4">
            <a:alphaModFix/>
          </a:blip>
          <a:stretch>
            <a:fillRect/>
          </a:stretch>
        </p:blipFill>
        <p:spPr>
          <a:xfrm>
            <a:off x="781868" y="-101600"/>
            <a:ext cx="10908401" cy="439367"/>
          </a:xfrm>
          <a:prstGeom prst="rect">
            <a:avLst/>
          </a:prstGeom>
          <a:noFill/>
          <a:ln>
            <a:noFill/>
          </a:ln>
        </p:spPr>
      </p:pic>
    </p:spTree>
    <p:extLst>
      <p:ext uri="{BB962C8B-B14F-4D97-AF65-F5344CB8AC3E}">
        <p14:creationId xmlns:p14="http://schemas.microsoft.com/office/powerpoint/2010/main" val="979105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65" y="553465"/>
            <a:ext cx="6214614" cy="4878869"/>
          </a:xfrm>
          <a:prstGeom prst="rect">
            <a:avLst/>
          </a:prstGeom>
          <a:ln>
            <a:solidFill>
              <a:schemeClr val="tx1"/>
            </a:solidFill>
          </a:ln>
        </p:spPr>
      </p:pic>
      <p:pic>
        <p:nvPicPr>
          <p:cNvPr id="3"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2015" t="10856" r="15726" b="20571"/>
          <a:stretch/>
        </p:blipFill>
        <p:spPr>
          <a:xfrm>
            <a:off x="2052839" y="1305797"/>
            <a:ext cx="8772244" cy="4570413"/>
          </a:xfrm>
          <a:prstGeom prst="rect">
            <a:avLst/>
          </a:prstGeom>
          <a:ln>
            <a:solidFill>
              <a:schemeClr val="tx1"/>
            </a:solidFill>
          </a:ln>
        </p:spPr>
      </p:pic>
      <p:pic>
        <p:nvPicPr>
          <p:cNvPr id="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8374" t="25788" r="30207" b="38543"/>
          <a:stretch/>
        </p:blipFill>
        <p:spPr>
          <a:xfrm>
            <a:off x="3821892" y="2454037"/>
            <a:ext cx="8104772" cy="2941721"/>
          </a:xfrm>
          <a:prstGeom prst="rect">
            <a:avLst/>
          </a:prstGeom>
          <a:ln>
            <a:solidFill>
              <a:schemeClr val="tx1"/>
            </a:solidFill>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5032" t="12344" r="15471" b="16650"/>
          <a:stretch/>
        </p:blipFill>
        <p:spPr>
          <a:xfrm>
            <a:off x="395730" y="2015682"/>
            <a:ext cx="7320096" cy="4674279"/>
          </a:xfrm>
          <a:prstGeom prst="rect">
            <a:avLst/>
          </a:prstGeom>
          <a:ln>
            <a:solidFill>
              <a:schemeClr val="tx1"/>
            </a:solidFill>
          </a:ln>
        </p:spPr>
      </p:pic>
      <p:pic>
        <p:nvPicPr>
          <p:cNvPr id="6" name="Content Placeholder 3"/>
          <p:cNvPicPr>
            <a:picLocks noChangeAspect="1"/>
          </p:cNvPicPr>
          <p:nvPr/>
        </p:nvPicPr>
        <p:blipFill rotWithShape="1">
          <a:blip r:embed="rId7">
            <a:extLst>
              <a:ext uri="{28A0092B-C50C-407E-A947-70E740481C1C}">
                <a14:useLocalDpi xmlns:a14="http://schemas.microsoft.com/office/drawing/2010/main" val="0"/>
              </a:ext>
            </a:extLst>
          </a:blip>
          <a:srcRect l="33294" t="16939" r="22292" b="29695"/>
          <a:stretch/>
        </p:blipFill>
        <p:spPr>
          <a:xfrm>
            <a:off x="6763197" y="377199"/>
            <a:ext cx="4947345" cy="3715322"/>
          </a:xfrm>
          <a:prstGeom prst="rect">
            <a:avLst/>
          </a:prstGeom>
          <a:ln>
            <a:solidFill>
              <a:schemeClr val="tx1"/>
            </a:solidFill>
          </a:ln>
        </p:spPr>
      </p:pic>
      <p:pic>
        <p:nvPicPr>
          <p:cNvPr id="7" name="Content Placeholder 3"/>
          <p:cNvPicPr>
            <a:picLocks noChangeAspect="1"/>
          </p:cNvPicPr>
          <p:nvPr/>
        </p:nvPicPr>
        <p:blipFill rotWithShape="1">
          <a:blip r:embed="rId8">
            <a:extLst>
              <a:ext uri="{28A0092B-C50C-407E-A947-70E740481C1C}">
                <a14:useLocalDpi xmlns:a14="http://schemas.microsoft.com/office/drawing/2010/main" val="0"/>
              </a:ext>
            </a:extLst>
          </a:blip>
          <a:srcRect l="27878" t="5117" r="10949" b="59697"/>
          <a:stretch/>
        </p:blipFill>
        <p:spPr>
          <a:xfrm>
            <a:off x="2414412" y="3064532"/>
            <a:ext cx="9583116" cy="3444993"/>
          </a:xfrm>
          <a:prstGeom prst="rect">
            <a:avLst/>
          </a:prstGeom>
          <a:ln>
            <a:solidFill>
              <a:schemeClr val="tx1"/>
            </a:solidFill>
          </a:ln>
        </p:spPr>
      </p:pic>
    </p:spTree>
    <p:extLst>
      <p:ext uri="{BB962C8B-B14F-4D97-AF65-F5344CB8AC3E}">
        <p14:creationId xmlns:p14="http://schemas.microsoft.com/office/powerpoint/2010/main" val="16276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062"/>
          <a:stretch/>
        </p:blipFill>
        <p:spPr>
          <a:xfrm>
            <a:off x="1099820" y="237744"/>
            <a:ext cx="10058400" cy="6345936"/>
          </a:xfrm>
          <a:prstGeom prst="rect">
            <a:avLst/>
          </a:prstGeom>
        </p:spPr>
      </p:pic>
      <p:sp>
        <p:nvSpPr>
          <p:cNvPr id="6" name="TextBox 5"/>
          <p:cNvSpPr txBox="1"/>
          <p:nvPr/>
        </p:nvSpPr>
        <p:spPr>
          <a:xfrm>
            <a:off x="5120640" y="2127504"/>
            <a:ext cx="5705856" cy="1015663"/>
          </a:xfrm>
          <a:prstGeom prst="rect">
            <a:avLst/>
          </a:prstGeom>
          <a:solidFill>
            <a:schemeClr val="bg1"/>
          </a:solidFill>
          <a:ln>
            <a:solidFill>
              <a:schemeClr val="accent1">
                <a:lumMod val="60000"/>
                <a:lumOff val="40000"/>
              </a:schemeClr>
            </a:solidFill>
          </a:ln>
        </p:spPr>
        <p:txBody>
          <a:bodyPr wrap="square" rtlCol="0">
            <a:spAutoFit/>
          </a:bodyPr>
          <a:lstStyle/>
          <a:p>
            <a:pPr algn="ctr"/>
            <a:r>
              <a:rPr lang="en-US" sz="3000" b="1" dirty="0" err="1" smtClean="0"/>
              <a:t>Tinyurl</a:t>
            </a:r>
            <a:r>
              <a:rPr lang="en-US" sz="3000" b="1" dirty="0" smtClean="0"/>
              <a:t>: </a:t>
            </a:r>
            <a:r>
              <a:rPr lang="en-US" sz="3000" b="1" dirty="0"/>
              <a:t>https://</a:t>
            </a:r>
            <a:r>
              <a:rPr lang="en-US" sz="3000" b="1" dirty="0" err="1"/>
              <a:t>tinyurl.com</a:t>
            </a:r>
            <a:r>
              <a:rPr lang="en-US" sz="3000" b="1" dirty="0"/>
              <a:t>/yb4x7bg2</a:t>
            </a:r>
          </a:p>
        </p:txBody>
      </p:sp>
    </p:spTree>
    <p:extLst>
      <p:ext uri="{BB962C8B-B14F-4D97-AF65-F5344CB8AC3E}">
        <p14:creationId xmlns:p14="http://schemas.microsoft.com/office/powerpoint/2010/main" val="2049114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6446</TotalTime>
  <Words>3595</Words>
  <Application>Microsoft Macintosh PowerPoint</Application>
  <PresentationFormat>Widescreen</PresentationFormat>
  <Paragraphs>239</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Calibri Light</vt:lpstr>
      <vt:lpstr>Mangal</vt:lpstr>
      <vt:lpstr>Raleway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58</cp:revision>
  <dcterms:created xsi:type="dcterms:W3CDTF">2018-07-10T23:04:02Z</dcterms:created>
  <dcterms:modified xsi:type="dcterms:W3CDTF">2018-07-20T17:43:02Z</dcterms:modified>
</cp:coreProperties>
</file>