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320" r:id="rId3"/>
    <p:sldId id="285" r:id="rId4"/>
    <p:sldId id="258" r:id="rId5"/>
    <p:sldId id="281" r:id="rId6"/>
    <p:sldId id="286" r:id="rId7"/>
    <p:sldId id="283" r:id="rId8"/>
    <p:sldId id="259" r:id="rId9"/>
    <p:sldId id="321" r:id="rId10"/>
    <p:sldId id="290" r:id="rId11"/>
    <p:sldId id="260" r:id="rId12"/>
    <p:sldId id="288" r:id="rId13"/>
    <p:sldId id="331" r:id="rId14"/>
    <p:sldId id="271" r:id="rId15"/>
    <p:sldId id="291" r:id="rId16"/>
    <p:sldId id="292" r:id="rId17"/>
    <p:sldId id="293" r:id="rId18"/>
    <p:sldId id="308" r:id="rId19"/>
    <p:sldId id="294" r:id="rId20"/>
    <p:sldId id="323" r:id="rId21"/>
    <p:sldId id="297" r:id="rId22"/>
    <p:sldId id="298" r:id="rId23"/>
    <p:sldId id="309" r:id="rId24"/>
    <p:sldId id="315" r:id="rId25"/>
    <p:sldId id="317" r:id="rId26"/>
    <p:sldId id="318" r:id="rId27"/>
    <p:sldId id="299" r:id="rId28"/>
    <p:sldId id="319" r:id="rId29"/>
    <p:sldId id="302" r:id="rId30"/>
    <p:sldId id="304" r:id="rId31"/>
    <p:sldId id="334" r:id="rId32"/>
    <p:sldId id="307" r:id="rId33"/>
    <p:sldId id="322" r:id="rId34"/>
    <p:sldId id="314" r:id="rId35"/>
    <p:sldId id="306" r:id="rId36"/>
    <p:sldId id="267" r:id="rId37"/>
    <p:sldId id="284" r:id="rId38"/>
    <p:sldId id="333" r:id="rId39"/>
    <p:sldId id="332" r:id="rId40"/>
    <p:sldId id="269" r:id="rId41"/>
    <p:sldId id="277" r:id="rId42"/>
    <p:sldId id="270" r:id="rId43"/>
    <p:sldId id="272" r:id="rId44"/>
    <p:sldId id="276" r:id="rId45"/>
    <p:sldId id="278" r:id="rId46"/>
    <p:sldId id="324" r:id="rId47"/>
    <p:sldId id="325" r:id="rId48"/>
    <p:sldId id="326" r:id="rId49"/>
    <p:sldId id="330" r:id="rId50"/>
    <p:sldId id="335" r:id="rId51"/>
    <p:sldId id="336" r:id="rId52"/>
    <p:sldId id="337" r:id="rId53"/>
    <p:sldId id="33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p:restoredTop sz="64553" autoAdjust="0"/>
  </p:normalViewPr>
  <p:slideViewPr>
    <p:cSldViewPr snapToGrid="0" snapToObjects="1">
      <p:cViewPr>
        <p:scale>
          <a:sx n="67" d="100"/>
          <a:sy n="67" d="100"/>
        </p:scale>
        <p:origin x="1744" y="144"/>
      </p:cViewPr>
      <p:guideLst>
        <p:guide orient="horz" pos="2160"/>
        <p:guide pos="2880"/>
      </p:guideLst>
    </p:cSldViewPr>
  </p:slideViewPr>
  <p:notesTextViewPr>
    <p:cViewPr>
      <p:scale>
        <a:sx n="80" d="100"/>
        <a:sy n="8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8CBBBF-CF39-A14B-9965-F1BBDA05E6C6}" type="datetimeFigureOut">
              <a:rPr lang="en-US" smtClean="0"/>
              <a:pPr/>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5BA0AF-622C-094E-AA85-815323EFFC71}" type="slidenum">
              <a:rPr lang="en-US" smtClean="0"/>
              <a:pPr/>
              <a:t>‹#›</a:t>
            </a:fld>
            <a:endParaRPr lang="en-US"/>
          </a:p>
        </p:txBody>
      </p:sp>
    </p:spTree>
    <p:extLst>
      <p:ext uri="{BB962C8B-B14F-4D97-AF65-F5344CB8AC3E}">
        <p14:creationId xmlns:p14="http://schemas.microsoft.com/office/powerpoint/2010/main" val="1725762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analytics.twitter.com/accoun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physorg.com/tags/fish/"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 you so much </a:t>
            </a:r>
            <a:r>
              <a:rPr lang="en-US" dirty="0" smtClean="0"/>
              <a:t>to</a:t>
            </a:r>
            <a:r>
              <a:rPr lang="en-US" baseline="0" dirty="0" smtClean="0"/>
              <a:t> </a:t>
            </a:r>
            <a:r>
              <a:rPr lang="en-US" baseline="0" dirty="0" err="1" smtClean="0"/>
              <a:t>Lida</a:t>
            </a:r>
            <a:r>
              <a:rPr lang="en-US" baseline="0" dirty="0" smtClean="0"/>
              <a:t> for </a:t>
            </a:r>
            <a:r>
              <a:rPr lang="en-US" baseline="0" dirty="0" smtClean="0"/>
              <a:t>the invite and </a:t>
            </a:r>
            <a:r>
              <a:rPr lang="en-US" baseline="0" dirty="0" smtClean="0"/>
              <a:t>to everyone for </a:t>
            </a:r>
            <a:r>
              <a:rPr lang="en-US" baseline="0" dirty="0" smtClean="0"/>
              <a:t>planning this fantastic </a:t>
            </a:r>
            <a:r>
              <a:rPr lang="en-US" baseline="0" dirty="0" smtClean="0"/>
              <a:t>mini conference.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Cat! I’m a PhD student at Berkeley</a:t>
            </a:r>
            <a:r>
              <a:rPr lang="en-US" baseline="0" dirty="0" smtClean="0"/>
              <a:t> in Tom </a:t>
            </a:r>
            <a:r>
              <a:rPr lang="en-US" baseline="0" dirty="0" err="1" smtClean="0"/>
              <a:t>Bruns</a:t>
            </a:r>
            <a:r>
              <a:rPr lang="en-US" baseline="0" dirty="0" smtClean="0"/>
              <a:t>’ lab. Today I’ll be telling you about how to use social media to boost your research career.</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a:t>
            </a:fld>
            <a:endParaRPr lang="en-US"/>
          </a:p>
        </p:txBody>
      </p:sp>
    </p:spTree>
    <p:extLst>
      <p:ext uri="{BB962C8B-B14F-4D97-AF65-F5344CB8AC3E}">
        <p14:creationId xmlns:p14="http://schemas.microsoft.com/office/powerpoint/2010/main" val="319612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being on Twitter and tweeting can also bring about some pretty awesome collaborations.</a:t>
            </a:r>
          </a:p>
          <a:p>
            <a:r>
              <a:rPr lang="en-US" dirty="0" smtClean="0"/>
              <a:t>A few summers ago I was at ICOM8, </a:t>
            </a:r>
            <a:r>
              <a:rPr lang="en-US" baseline="0" dirty="0" smtClean="0"/>
              <a:t>and I was being quite active on Twitter. I mentioned some work a collaborator is doing, and none other than the illustrious professor Francis Martin, who was following the conference from home, expressed sincere interest in our project. Francis basically offered to help us with a bunch of our genome sequencing. It was pretty awesome, and then we moved over to email to follow up on the collaboration. He would not have known about the project if it weren’t for Twitter.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a pixelated example of a recent Twitter bonus I experienced. A grad student I only know through twitter messaged me to ask if I wanted to be on his podcast to talk about a recent publication. I agreed, and now I have some extra free publicity, because I tweeted about our paper when it came out. </a:t>
            </a:r>
            <a:endParaRPr lang="en-US" dirty="0" smtClean="0"/>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10</a:t>
            </a:fld>
            <a:endParaRPr lang="en-US"/>
          </a:p>
        </p:txBody>
      </p:sp>
    </p:spTree>
    <p:extLst>
      <p:ext uri="{BB962C8B-B14F-4D97-AF65-F5344CB8AC3E}">
        <p14:creationId xmlns:p14="http://schemas.microsoft.com/office/powerpoint/2010/main" val="174000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Twitter can be a great way to extend your professional network. For example, I have never met U of Arizona professor David </a:t>
            </a:r>
            <a:r>
              <a:rPr lang="en-US" baseline="0" dirty="0" err="1" smtClean="0"/>
              <a:t>Baltrus</a:t>
            </a:r>
            <a:r>
              <a:rPr lang="en-US" baseline="0" dirty="0" smtClean="0"/>
              <a:t> in real life, but we follow each other on Twitter and he’s helped answer a number of questions I’ve posted.</a:t>
            </a:r>
          </a:p>
          <a:p>
            <a:endParaRPr lang="en-US" baseline="0" dirty="0" smtClean="0"/>
          </a:p>
          <a:p>
            <a:r>
              <a:rPr lang="en-US" baseline="0" dirty="0" smtClean="0"/>
              <a:t>It’s highly recommend that you follow the big journals and names in your field, to learn about research, workshops, jobs, calls for grant proposals, etc. </a:t>
            </a:r>
          </a:p>
          <a:p>
            <a:r>
              <a:rPr lang="en-US" baseline="0" dirty="0" smtClean="0"/>
              <a:t>You can easily track down hard to find papers, protocols, or ask the so-called </a:t>
            </a:r>
            <a:r>
              <a:rPr lang="en-US" baseline="0" dirty="0" err="1" smtClean="0"/>
              <a:t>Twittersphere</a:t>
            </a:r>
            <a:r>
              <a:rPr lang="en-US" baseline="0" dirty="0" smtClean="0"/>
              <a:t> for help with a coding problem or the like.</a:t>
            </a:r>
          </a:p>
          <a:p>
            <a:endParaRPr lang="en-US" baseline="0" dirty="0" smtClean="0"/>
          </a:p>
          <a:p>
            <a:r>
              <a:rPr lang="en-US" baseline="0" dirty="0" smtClean="0"/>
              <a:t>You can follow conversations in real time. These might be serious conversations like the one about Tim Hunt, to fun light-hearted conversations like </a:t>
            </a:r>
            <a:r>
              <a:rPr lang="en-US" baseline="0" dirty="0" err="1" smtClean="0"/>
              <a:t>OverlyHonestMethods</a:t>
            </a:r>
            <a:r>
              <a:rPr lang="en-US" baseline="0" dirty="0" smtClean="0"/>
              <a:t>. </a:t>
            </a:r>
            <a:r>
              <a:rPr lang="en-US" baseline="0" dirty="0" err="1" smtClean="0"/>
              <a:t>OverlyHonestMethods</a:t>
            </a:r>
            <a:r>
              <a:rPr lang="en-US" baseline="0" dirty="0" smtClean="0"/>
              <a:t> was HILARIOUS, and you should google it later if you’re unfamiliar. </a:t>
            </a:r>
          </a:p>
          <a:p>
            <a:endParaRPr lang="en-US" baseline="0" dirty="0" smtClean="0"/>
          </a:p>
          <a:p>
            <a:r>
              <a:rPr lang="en-US" baseline="0" dirty="0" smtClean="0"/>
              <a:t>Twitter is also a great venue for boosting replies to papers. This is a snarky image my advisor Tom </a:t>
            </a:r>
            <a:r>
              <a:rPr lang="en-US" baseline="0" dirty="0" err="1" smtClean="0"/>
              <a:t>Bruns</a:t>
            </a:r>
            <a:r>
              <a:rPr lang="en-US" baseline="0" dirty="0" smtClean="0"/>
              <a:t> and professor John Taylor made in response to a paper that tried to claim </a:t>
            </a:r>
            <a:r>
              <a:rPr lang="en-US" baseline="0" dirty="0" err="1" smtClean="0"/>
              <a:t>arbusuclar</a:t>
            </a:r>
            <a:r>
              <a:rPr lang="en-US" baseline="0" dirty="0" smtClean="0"/>
              <a:t> </a:t>
            </a:r>
            <a:r>
              <a:rPr lang="en-US" baseline="0" dirty="0" err="1" smtClean="0"/>
              <a:t>mycorrhizae</a:t>
            </a:r>
            <a:r>
              <a:rPr lang="en-US" baseline="0" dirty="0" smtClean="0"/>
              <a:t> don’t have endemism. The science of the paper was sound, but their titular claim was a bit ridiculous, because the barcoding region they used likely holds order-levels of genetic variation, not species. Their conclusion was like saying that humans and wombats are conspecific.</a:t>
            </a:r>
          </a:p>
          <a:p>
            <a:endParaRPr lang="en-US" baseline="0" dirty="0" smtClean="0"/>
          </a:p>
          <a:p>
            <a:r>
              <a:rPr lang="en-US" baseline="0" dirty="0" smtClean="0"/>
              <a:t>Anyways, Twitter can also be a great way to ask questions or get immediate customer service from a company like Dropbox. Companies respond very quickly over Twitter, as a general rule, because it’s a public forum.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11</a:t>
            </a:fld>
            <a:endParaRPr lang="en-US"/>
          </a:p>
        </p:txBody>
      </p:sp>
    </p:spTree>
    <p:extLst>
      <p:ext uri="{BB962C8B-B14F-4D97-AF65-F5344CB8AC3E}">
        <p14:creationId xmlns:p14="http://schemas.microsoft.com/office/powerpoint/2010/main" val="2317684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now you’re super stoked</a:t>
            </a:r>
            <a:r>
              <a:rPr lang="en-US" baseline="0" dirty="0" smtClean="0"/>
              <a:t> about twitter, right, and you want to make an account.</a:t>
            </a:r>
          </a:p>
          <a:p>
            <a:endParaRPr lang="en-US" dirty="0" smtClean="0"/>
          </a:p>
          <a:p>
            <a:r>
              <a:rPr lang="en-US" dirty="0" smtClean="0"/>
              <a:t>You could make many different</a:t>
            </a:r>
            <a:r>
              <a:rPr lang="en-US" baseline="0" dirty="0" smtClean="0"/>
              <a:t> types of twitter profiles.</a:t>
            </a:r>
          </a:p>
          <a:p>
            <a:r>
              <a:rPr lang="en-US" baseline="0" dirty="0" smtClean="0"/>
              <a:t>You could take the snarky social commentary approach like NIH Bear or </a:t>
            </a:r>
            <a:r>
              <a:rPr lang="en-US" baseline="0" dirty="0" err="1" smtClean="0"/>
              <a:t>SarcasticRover</a:t>
            </a:r>
            <a:r>
              <a:rPr lang="en-US" baseline="0" dirty="0" smtClean="0"/>
              <a:t>.  Or be witty but anonymous like Prof-like Substance or Drug Monkey.</a:t>
            </a:r>
          </a:p>
          <a:p>
            <a:r>
              <a:rPr lang="en-US" baseline="0" dirty="0" smtClean="0"/>
              <a:t>But to get the most actual career-use out of your account, folks recommend you be fully transparent like Michael </a:t>
            </a:r>
            <a:r>
              <a:rPr lang="en-US" baseline="0" dirty="0" err="1" smtClean="0"/>
              <a:t>Eisen</a:t>
            </a:r>
            <a:r>
              <a:rPr lang="en-US" baseline="0" dirty="0" smtClean="0"/>
              <a:t> or Jason </a:t>
            </a:r>
            <a:r>
              <a:rPr lang="en-US" baseline="0" dirty="0" err="1" smtClean="0"/>
              <a:t>Stajich</a:t>
            </a:r>
            <a:r>
              <a:rPr lang="en-US" baseline="0" dirty="0" smtClean="0"/>
              <a:t> here.</a:t>
            </a:r>
          </a:p>
          <a:p>
            <a:endParaRPr lang="en-US" baseline="0" dirty="0" smtClean="0"/>
          </a:p>
          <a:p>
            <a:r>
              <a:rPr lang="en-US" baseline="0" dirty="0" smtClean="0"/>
              <a:t>Put up a picture, and fill out the text about you so that people know what you do and that you’re not a bot.</a:t>
            </a:r>
          </a:p>
          <a:p>
            <a:r>
              <a:rPr lang="en-US" baseline="0" dirty="0" smtClean="0"/>
              <a:t>Follow a few hundred people so you can start getting a sense of what people write about and who has a lot of of followers. If you want ideas for who to follow, check out who </a:t>
            </a:r>
            <a:r>
              <a:rPr lang="en-US" baseline="0" dirty="0" smtClean="0"/>
              <a:t>LBNL Biosciences is </a:t>
            </a:r>
            <a:r>
              <a:rPr lang="en-US" baseline="0" dirty="0" smtClean="0"/>
              <a:t>following. That will give you a solid starting place, and then twitter will give you suggestions of other similar accounts to follow.</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Then start</a:t>
            </a:r>
            <a:r>
              <a:rPr lang="en-US" baseline="0" dirty="0" smtClean="0"/>
              <a:t> engaging! </a:t>
            </a:r>
            <a:r>
              <a:rPr lang="en-US" dirty="0" smtClean="0"/>
              <a:t>Retweet useful-seeming</a:t>
            </a:r>
            <a:r>
              <a:rPr lang="en-US" baseline="0" dirty="0" smtClean="0"/>
              <a:t> tweets like job openings, mark funny tweets as favorites, etc.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12</a:t>
            </a:fld>
            <a:endParaRPr lang="en-US"/>
          </a:p>
        </p:txBody>
      </p:sp>
    </p:spTree>
    <p:extLst>
      <p:ext uri="{BB962C8B-B14F-4D97-AF65-F5344CB8AC3E}">
        <p14:creationId xmlns:p14="http://schemas.microsoft.com/office/powerpoint/2010/main" val="231768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bios, </a:t>
            </a:r>
            <a:r>
              <a:rPr lang="en-US" dirty="0" err="1" smtClean="0"/>
              <a:t>ya’ll</a:t>
            </a:r>
            <a:r>
              <a:rPr lang="en-US" dirty="0" smtClean="0"/>
              <a:t> should remember that your</a:t>
            </a:r>
            <a:r>
              <a:rPr lang="en-US" baseline="0" dirty="0" smtClean="0"/>
              <a:t> Twitter </a:t>
            </a:r>
            <a:r>
              <a:rPr lang="en-US" dirty="0" smtClean="0"/>
              <a:t>bio can be a great</a:t>
            </a:r>
            <a:r>
              <a:rPr lang="en-US" baseline="0" dirty="0" smtClean="0"/>
              <a:t> place to clarify to the public what your role is, and who you work for. A disclaimer like “Views are my own,” helps with that, but know that disclaimers don’t have any legal substance. Disclaimer or not, your social media activities definitely reflect on your employer, so try to keep it civil.  Berkeley lab staff have some social media guidelines at this website and I encourage you to take a peek if you haven’t already.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13</a:t>
            </a:fld>
            <a:endParaRPr lang="en-US"/>
          </a:p>
        </p:txBody>
      </p:sp>
    </p:spTree>
    <p:extLst>
      <p:ext uri="{BB962C8B-B14F-4D97-AF65-F5344CB8AC3E}">
        <p14:creationId xmlns:p14="http://schemas.microsoft.com/office/powerpoint/2010/main" val="98385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get the most use out of Twitter, like increasing your citation rates, you have to cultivate a following BEFORE your next paper comes out. </a:t>
            </a:r>
          </a:p>
          <a:p>
            <a:r>
              <a:rPr lang="en-US" dirty="0" smtClean="0"/>
              <a:t>One of the easiest</a:t>
            </a:r>
            <a:r>
              <a:rPr lang="en-US" baseline="0" dirty="0" smtClean="0"/>
              <a:t> ways to have a lot of followers is to be a famous professor, but if you’re not famous you’ll have to work a bit for it. </a:t>
            </a:r>
            <a:r>
              <a:rPr lang="en-US" dirty="0" smtClean="0"/>
              <a:t>Here are some concrete</a:t>
            </a:r>
            <a:r>
              <a:rPr lang="en-US" baseline="0" dirty="0" smtClean="0"/>
              <a:t> tips for how to use twitter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Though you have 140 characters, it’s generally recommended that you keep posts shorts so there is more room for replies that quote your original tweet.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Jump on </a:t>
            </a:r>
            <a:r>
              <a:rPr lang="en-US" baseline="0" dirty="0" err="1" smtClean="0"/>
              <a:t>hashtags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Learn grammar.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By ‘participate regularly’ most people recommend tweeting at least daily. One of the most surefire way to make people </a:t>
            </a:r>
            <a:r>
              <a:rPr lang="en-US" baseline="0" dirty="0" err="1" smtClean="0"/>
              <a:t>unfollow</a:t>
            </a:r>
            <a:r>
              <a:rPr lang="en-US" baseline="0" dirty="0" smtClean="0"/>
              <a:t> you is to write too many posts in a row. Unless you are Cell or Nature, don’t do this.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 want to write all your posts once in the morning but have them appear throughout the day, you can use a program like Buffer.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Engage with others. If I’ve noticed someone </a:t>
            </a:r>
            <a:r>
              <a:rPr lang="en-US" baseline="0" dirty="0" err="1" smtClean="0"/>
              <a:t>favorited</a:t>
            </a:r>
            <a:r>
              <a:rPr lang="en-US" baseline="0" dirty="0" smtClean="0"/>
              <a:t> several of my tweets, I might follow them back even if they only have a handful of followers.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are split on this, but many recommend that when you link to a news article, add a bit of your own personal commentary to it. You’re not a news aggregator; people followed you because you’re a person, so give your tweets some personality.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Ask questions! Put ideas out into the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should go without saying, but keep it positive. Being negative too much of the time will lose you followers, and I have seen that myself when I’m really stressed and not curating my posts well. I suggest avoiding twitter during those times. Lots of people will also unfollow you for writing about sexism and/or racism too, even if you’re anti sexism and racism, so just know that that’s a risk for tweeting about controversial topics. I think it's still worth doing, but just know it's a hard selection.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14</a:t>
            </a:fld>
            <a:endParaRPr lang="en-US"/>
          </a:p>
        </p:txBody>
      </p:sp>
    </p:spTree>
    <p:extLst>
      <p:ext uri="{BB962C8B-B14F-4D97-AF65-F5344CB8AC3E}">
        <p14:creationId xmlns:p14="http://schemas.microsoft.com/office/powerpoint/2010/main" val="3170990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Twitter is great practice for trimming the fat off your writing. So, I added this slide for when I gave this talk to a science communication class. The tips come mostly from this excellent book, “Writing Science in plain English,” by Anne Greene. There are some very simple grammar rules you can adopt to keep your posts punchy.</a:t>
            </a:r>
          </a:p>
          <a:p>
            <a:pPr marL="228600" indent="-228600">
              <a:buAutoNum type="arabicParenR"/>
            </a:pPr>
            <a:endParaRPr lang="en-US" baseline="0" dirty="0" smtClean="0"/>
          </a:p>
          <a:p>
            <a:pPr marL="228600" indent="-228600">
              <a:buAutoNum type="arabicParenR"/>
            </a:pPr>
            <a:r>
              <a:rPr lang="en-US" baseline="0" dirty="0" smtClean="0"/>
              <a:t>Not “The lab is getting a new postdoc.” but rather “A new postdoc is joining the lab.”</a:t>
            </a:r>
          </a:p>
          <a:p>
            <a:pPr marL="228600" indent="-228600">
              <a:buAutoNum type="arabicParenR"/>
            </a:pPr>
            <a:r>
              <a:rPr lang="en-US" baseline="0" dirty="0" smtClean="0"/>
              <a:t>Not “Jay, after much deliberation and thought with respect to JBEI’s long term goals and priorities, funded the postdoc” but rather  “After much deliberation and thought with respect to JBEI’s long term goals and priorities, Jay funded the postdoc.”</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not “the postdoc was funded by Jay,” but “</a:t>
            </a:r>
            <a:r>
              <a:rPr lang="en-US" dirty="0" smtClean="0"/>
              <a:t>Jay funded the</a:t>
            </a:r>
            <a:r>
              <a:rPr lang="en-US" baseline="0" dirty="0" smtClean="0"/>
              <a:t> post doc.”</a:t>
            </a:r>
          </a:p>
          <a:p>
            <a:pPr marL="228600" indent="-228600">
              <a:buAutoNum type="arabicParenR"/>
            </a:pPr>
            <a:r>
              <a:rPr lang="en-US" baseline="0" dirty="0" smtClean="0"/>
              <a:t>Fast vs Expedient</a:t>
            </a:r>
          </a:p>
          <a:p>
            <a:pPr marL="228600" indent="-228600">
              <a:buAutoNum type="arabicParenR"/>
            </a:pPr>
            <a:r>
              <a:rPr lang="en-US" baseline="0" dirty="0" smtClean="0"/>
              <a:t>Not “Jay will be funding the post doc soon” but “Jay will fund the postdoc soon” </a:t>
            </a:r>
          </a:p>
          <a:p>
            <a:pPr marL="228600" indent="-228600">
              <a:buAutoNum type="arabicParenR"/>
            </a:pPr>
            <a:r>
              <a:rPr lang="en-US" baseline="0" dirty="0" smtClean="0"/>
              <a:t>Prepositions like In, around, about. Conjunctions like “but, however”</a:t>
            </a:r>
          </a:p>
          <a:p>
            <a:pPr marL="228600" indent="-228600">
              <a:buAutoNum type="arabicParenR"/>
            </a:pPr>
            <a:r>
              <a:rPr lang="en-US" baseline="0" dirty="0" smtClean="0"/>
              <a:t>Pictures! You can say a lot with a picture. Here’s one I tweeted about identifying the shaggy mane mushroom. I used #mushrooms and got 5 retweets and 6 favorites, which isn’t half bad.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15</a:t>
            </a:fld>
            <a:endParaRPr lang="en-US"/>
          </a:p>
        </p:txBody>
      </p:sp>
    </p:spTree>
    <p:extLst>
      <p:ext uri="{BB962C8B-B14F-4D97-AF65-F5344CB8AC3E}">
        <p14:creationId xmlns:p14="http://schemas.microsoft.com/office/powerpoint/2010/main" val="42643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a:t>
            </a:r>
            <a:r>
              <a:rPr lang="en-US" baseline="0" dirty="0" smtClean="0"/>
              <a:t> brevity, </a:t>
            </a:r>
            <a:r>
              <a:rPr lang="en-US" dirty="0" smtClean="0"/>
              <a:t>I looked over all the Twitter abbreviations from </a:t>
            </a:r>
            <a:r>
              <a:rPr lang="en-US" dirty="0" err="1" smtClean="0"/>
              <a:t>www.SocialMediaToday.com</a:t>
            </a:r>
            <a:r>
              <a:rPr lang="en-US" dirty="0" smtClean="0"/>
              <a:t>  and selected the</a:t>
            </a:r>
            <a:r>
              <a:rPr lang="en-US" baseline="0" dirty="0" smtClean="0"/>
              <a:t> fraction that I have personally seen used often and consistently, so put them here for your reference.</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16</a:t>
            </a:fld>
            <a:endParaRPr lang="en-US"/>
          </a:p>
        </p:txBody>
      </p:sp>
    </p:spTree>
    <p:extLst>
      <p:ext uri="{BB962C8B-B14F-4D97-AF65-F5344CB8AC3E}">
        <p14:creationId xmlns:p14="http://schemas.microsoft.com/office/powerpoint/2010/main" val="1559871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are a bunch of conversational abbreviations that you can read up on later. I wanted to highlight two really useful ones, starting with Follow Friday. This is a great hashtag for trying to boost the popularity of your friends, on Fridays. There are purely academic versions of this too.</a:t>
            </a:r>
          </a:p>
          <a:p>
            <a:r>
              <a:rPr lang="en-US" baseline="0" dirty="0" smtClean="0"/>
              <a:t>Someone did this for me a while ago, for example. The tweet reads “Following @</a:t>
            </a:r>
            <a:r>
              <a:rPr lang="en-US" baseline="0" dirty="0" err="1" smtClean="0"/>
              <a:t>ScienceIsMetal</a:t>
            </a:r>
            <a:r>
              <a:rPr lang="en-US" baseline="0" dirty="0" smtClean="0"/>
              <a:t> for, well, it’s self-evident isn’t it. #</a:t>
            </a:r>
            <a:r>
              <a:rPr lang="en-US" baseline="0" dirty="0" err="1" smtClean="0"/>
              <a:t>ScholarSunday</a:t>
            </a:r>
            <a:r>
              <a:rPr lang="en-US" baseline="0" dirty="0" smtClean="0"/>
              <a:t>.</a:t>
            </a:r>
          </a:p>
          <a:p>
            <a:endParaRPr lang="en-US" baseline="0" dirty="0" smtClean="0"/>
          </a:p>
          <a:p>
            <a:r>
              <a:rPr lang="en-US" baseline="0" dirty="0" smtClean="0"/>
              <a:t>Another classic hashtag, ICYMI, is often used when a person repeats the same tweet to increase its visibility. It’s sort of a polite way of saying “I know I already tweeted this but I really want people to see it. Forgive me.” It’s good for things like recent paper publications that you might want to tweet a few times.</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17</a:t>
            </a:fld>
            <a:endParaRPr lang="en-US"/>
          </a:p>
        </p:txBody>
      </p:sp>
    </p:spTree>
    <p:extLst>
      <p:ext uri="{BB962C8B-B14F-4D97-AF65-F5344CB8AC3E}">
        <p14:creationId xmlns:p14="http://schemas.microsoft.com/office/powerpoint/2010/main" val="1704479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like crunching</a:t>
            </a:r>
            <a:r>
              <a:rPr lang="en-US" baseline="0" dirty="0" smtClean="0"/>
              <a:t> numbers, and who doesn’t really, you can log into your twitter account, go to </a:t>
            </a:r>
            <a:r>
              <a:rPr lang="en-US" sz="1200" b="0" i="0" u="none" strike="noStrike" kern="1200" dirty="0" smtClean="0">
                <a:solidFill>
                  <a:schemeClr val="tx1"/>
                </a:solidFill>
                <a:effectLst/>
                <a:latin typeface="+mn-lt"/>
                <a:ea typeface="+mn-ea"/>
                <a:cs typeface="+mn-cs"/>
                <a:hlinkClick r:id="rId3"/>
              </a:rPr>
              <a:t>analytics.twitter.com</a:t>
            </a:r>
            <a:r>
              <a:rPr lang="en-US" sz="1200" b="0" i="0" kern="1200" dirty="0" smtClean="0">
                <a:solidFill>
                  <a:schemeClr val="tx1"/>
                </a:solidFill>
                <a:effectLst/>
                <a:latin typeface="+mn-lt"/>
                <a:ea typeface="+mn-ea"/>
                <a:cs typeface="+mn-cs"/>
              </a:rPr>
              <a:t> and turn on Analytics.</a:t>
            </a:r>
            <a:r>
              <a:rPr lang="en-US" sz="1200" b="0" i="0" kern="1200" baseline="0" dirty="0" smtClean="0">
                <a:solidFill>
                  <a:schemeClr val="tx1"/>
                </a:solidFill>
                <a:effectLst/>
                <a:latin typeface="+mn-lt"/>
                <a:ea typeface="+mn-ea"/>
                <a:cs typeface="+mn-cs"/>
              </a:rPr>
              <a:t> Twitter lets you</a:t>
            </a:r>
            <a:r>
              <a:rPr lang="en-US" baseline="0" dirty="0" smtClean="0"/>
              <a:t> quantify how many people saw your tweets, clicked links, etc</a:t>
            </a:r>
            <a:r>
              <a:rPr lang="en-US" baseline="0" dirty="0" smtClean="0"/>
              <a:t>.</a:t>
            </a:r>
          </a:p>
          <a:p>
            <a:endParaRPr lang="en-US" baseline="0" dirty="0" smtClean="0"/>
          </a:p>
          <a:p>
            <a:r>
              <a:rPr lang="en-US" baseline="0" dirty="0" smtClean="0"/>
              <a:t>For example, </a:t>
            </a:r>
            <a:r>
              <a:rPr lang="en-US" baseline="0" dirty="0" err="1" smtClean="0"/>
              <a:t>Lida</a:t>
            </a:r>
            <a:r>
              <a:rPr lang="en-US" baseline="0" dirty="0" smtClean="0"/>
              <a:t> sent me an article recently showing that after you gain 1000 followers, there is a sort of tipping point where scientists are followed by a more diverse set of </a:t>
            </a:r>
            <a:r>
              <a:rPr lang="en-US" baseline="0" dirty="0" err="1" smtClean="0"/>
              <a:t>Tweeps</a:t>
            </a:r>
            <a:r>
              <a:rPr lang="en-US" baseline="0" dirty="0" smtClean="0"/>
              <a:t>: more members of the public and media </a:t>
            </a:r>
            <a:r>
              <a:rPr lang="en-US" baseline="0" dirty="0" err="1" smtClean="0"/>
              <a:t>etc</a:t>
            </a:r>
            <a:r>
              <a:rPr lang="en-US" baseline="0" dirty="0" smtClean="0"/>
              <a:t>, and that might be fun to try to track with Twitter analytics. </a:t>
            </a:r>
            <a:endParaRPr lang="en-US" baseline="0" dirty="0" smtClean="0"/>
          </a:p>
          <a:p>
            <a:endParaRPr lang="en-US" baseline="0" dirty="0" smtClean="0"/>
          </a:p>
          <a:p>
            <a:r>
              <a:rPr lang="en-US" baseline="0" dirty="0" smtClean="0"/>
              <a:t>Unless there are any questions about Twitter, I’ll move onto Facebook.</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18</a:t>
            </a:fld>
            <a:endParaRPr lang="en-US"/>
          </a:p>
        </p:txBody>
      </p:sp>
    </p:spTree>
    <p:extLst>
      <p:ext uri="{BB962C8B-B14F-4D97-AF65-F5344CB8AC3E}">
        <p14:creationId xmlns:p14="http://schemas.microsoft.com/office/powerpoint/2010/main" val="114285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Facebook</a:t>
            </a:r>
            <a:r>
              <a:rPr lang="en-US" baseline="0" dirty="0" smtClean="0"/>
              <a:t> is the single largest social media platform in the world. </a:t>
            </a:r>
            <a:r>
              <a:rPr lang="en-US" dirty="0" smtClean="0"/>
              <a:t>48% of young Americans check Facebook first thing in the morning.</a:t>
            </a:r>
          </a:p>
          <a:p>
            <a:endParaRPr lang="en-US" baseline="0" dirty="0" smtClean="0"/>
          </a:p>
          <a:p>
            <a:r>
              <a:rPr lang="en-US" baseline="0" dirty="0" err="1" smtClean="0"/>
              <a:t>Moreso</a:t>
            </a:r>
            <a:r>
              <a:rPr lang="en-US" baseline="0" dirty="0" smtClean="0"/>
              <a:t> than Twitter, Facebook can be a really great way to build a community around a common interest, like biofuels, or microbial-produced medicine, or whatever you’re passionate about.</a:t>
            </a:r>
          </a:p>
          <a:p>
            <a:endParaRPr lang="en-US" baseline="0" dirty="0" smtClean="0"/>
          </a:p>
          <a:p>
            <a:r>
              <a:rPr lang="en-US" baseline="0" dirty="0" smtClean="0"/>
              <a:t>As I mentioned, I was in charge of popularizing this Facebook page for the MSA Student Section. Though we had originally intended the group to be mostly for students, all the news articles I posted quickly brought us over 1000 followers. </a:t>
            </a:r>
          </a:p>
          <a:p>
            <a:endParaRPr lang="en-US" baseline="0" dirty="0" smtClean="0"/>
          </a:p>
          <a:p>
            <a:r>
              <a:rPr lang="en-US" baseline="0" dirty="0" smtClean="0"/>
              <a:t>We’ve had mycological clubs share their award applications with us, and even had mycologists ask the group where people have seen certain mushroom species, to aid with collecting endeavors.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19</a:t>
            </a:fld>
            <a:endParaRPr lang="en-US"/>
          </a:p>
        </p:txBody>
      </p:sp>
    </p:spTree>
    <p:extLst>
      <p:ext uri="{BB962C8B-B14F-4D97-AF65-F5344CB8AC3E}">
        <p14:creationId xmlns:p14="http://schemas.microsoft.com/office/powerpoint/2010/main" val="65450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fast, who am</a:t>
            </a:r>
            <a:r>
              <a:rPr lang="en-US" baseline="0" dirty="0" smtClean="0"/>
              <a:t> I?  As a scientist I’m interested in how chemistry influences fungal interactions with plants and microbes. </a:t>
            </a:r>
            <a:r>
              <a:rPr lang="en-US" baseline="0" dirty="0" smtClean="0"/>
              <a:t>Undergrad: chili peppers. Let me know if you want to swap manuscripts! My old advisor really wants a second opinion but I really just want to submit it! </a:t>
            </a:r>
          </a:p>
          <a:p>
            <a:endParaRPr lang="en-US" baseline="0" dirty="0" smtClean="0"/>
          </a:p>
          <a:p>
            <a:r>
              <a:rPr lang="en-US" baseline="0" dirty="0" smtClean="0"/>
              <a:t>As </a:t>
            </a:r>
            <a:r>
              <a:rPr lang="en-US" baseline="0" dirty="0" smtClean="0"/>
              <a:t>you can see on my business cards, my PhD is on the chemical ecology of the death cap mushroom, and I’ll be ready to share some cool findings at next year’s conference, so stay tuned.</a:t>
            </a:r>
          </a:p>
          <a:p>
            <a:endParaRPr lang="en-US" baseline="0" dirty="0" smtClean="0"/>
          </a:p>
          <a:p>
            <a:r>
              <a:rPr lang="en-US" baseline="0" dirty="0" smtClean="0"/>
              <a:t>And as for this talk, I gained a lot of experience writing for general audiences and running social media as the very first Communication Chair of the Mycological Society of America Student Section, so a special shout out to the student section for creating such great opportunities.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gave the first version of this talk with Lynne Body at a Fungal Genetics conference at </a:t>
            </a:r>
            <a:r>
              <a:rPr lang="en-US" baseline="0" dirty="0" err="1" smtClean="0"/>
              <a:t>Asilomar</a:t>
            </a:r>
            <a:r>
              <a:rPr lang="en-US" baseline="0" dirty="0" smtClean="0"/>
              <a:t>, thanks Lynne! I spent a good while researching sources for that talk and I’ve since added more materials too. Whenever possible, I give examples from my own academic career to highlight just how useful using social media can be.</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a:t>
            </a:fld>
            <a:endParaRPr lang="en-US"/>
          </a:p>
        </p:txBody>
      </p:sp>
    </p:spTree>
    <p:extLst>
      <p:ext uri="{BB962C8B-B14F-4D97-AF65-F5344CB8AC3E}">
        <p14:creationId xmlns:p14="http://schemas.microsoft.com/office/powerpoint/2010/main" val="1939121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You can use Facebook to actually conduct science, too. Here’s an example of a PhD student that used crowdsourcing to identify fish for a project. It’s kind of a cute story: </a:t>
            </a:r>
          </a:p>
          <a:p>
            <a:r>
              <a:rPr lang="en-US" sz="1200" b="0" i="0" kern="1200" baseline="0" dirty="0" smtClean="0">
                <a:solidFill>
                  <a:schemeClr val="tx1"/>
                </a:solidFill>
                <a:effectLst/>
                <a:latin typeface="+mn-lt"/>
                <a:ea typeface="+mn-ea"/>
                <a:cs typeface="+mn-cs"/>
              </a:rPr>
              <a:t>(from </a:t>
            </a:r>
            <a:r>
              <a:rPr lang="en-US" sz="1200" b="0" i="0" kern="1200" baseline="0" dirty="0" err="1" smtClean="0">
                <a:solidFill>
                  <a:schemeClr val="tx1"/>
                </a:solidFill>
                <a:effectLst/>
                <a:latin typeface="+mn-lt"/>
                <a:ea typeface="+mn-ea"/>
                <a:cs typeface="+mn-cs"/>
              </a:rPr>
              <a:t>Phys.org</a:t>
            </a:r>
            <a:r>
              <a:rPr lang="en-US" sz="1200" b="0" i="0" kern="1200" baseline="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“In order to get the fish out of the country, the research team need needed an accurate count of each species and provide a detailed report to the Guyanese government. Since the team had to return to North America as soon as possible, they had just a few days to identify thousands of </a:t>
            </a:r>
            <a:r>
              <a:rPr lang="en-US" sz="1200" b="0" i="0" u="none" strike="noStrike" kern="1200" dirty="0" smtClean="0">
                <a:solidFill>
                  <a:schemeClr val="tx1"/>
                </a:solidFill>
                <a:effectLst/>
                <a:latin typeface="+mn-lt"/>
                <a:ea typeface="+mn-ea"/>
                <a:cs typeface="+mn-cs"/>
                <a:hlinkClick r:id="rId3"/>
              </a:rPr>
              <a:t>fish</a:t>
            </a:r>
            <a:r>
              <a:rPr lang="en-US" sz="1200" b="0" i="0" kern="1200" dirty="0" smtClean="0">
                <a:solidFill>
                  <a:schemeClr val="tx1"/>
                </a:solidFill>
                <a:effectLst/>
                <a:latin typeface="+mn-lt"/>
                <a:ea typeface="+mn-ea"/>
                <a:cs typeface="+mn-cs"/>
              </a:rPr>
              <a:t> specimens.”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they loaded all</a:t>
            </a:r>
            <a:r>
              <a:rPr lang="en-US" sz="1200" b="0" i="0" kern="1200" baseline="0" dirty="0" smtClean="0">
                <a:solidFill>
                  <a:schemeClr val="tx1"/>
                </a:solidFill>
                <a:effectLst/>
                <a:latin typeface="+mn-lt"/>
                <a:ea typeface="+mn-ea"/>
                <a:cs typeface="+mn-cs"/>
              </a:rPr>
              <a:t> the photos on Facebook. “</a:t>
            </a:r>
            <a:r>
              <a:rPr lang="en-US" sz="1200" b="0" i="0" kern="1200" dirty="0" smtClean="0">
                <a:solidFill>
                  <a:schemeClr val="tx1"/>
                </a:solidFill>
                <a:effectLst/>
                <a:latin typeface="+mn-lt"/>
                <a:ea typeface="+mn-ea"/>
                <a:cs typeface="+mn-cs"/>
              </a:rPr>
              <a:t>And in less than 24 hours, their network of friends—many of whom hold PhDs in ichthyology and are "diehard fish-heads"—had identified almost every specimen. With 5,000 identifications in hand, the team was able to deliver their results to the government and return home on schedule.”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20</a:t>
            </a:fld>
            <a:endParaRPr lang="en-US"/>
          </a:p>
        </p:txBody>
      </p:sp>
    </p:spTree>
    <p:extLst>
      <p:ext uri="{BB962C8B-B14F-4D97-AF65-F5344CB8AC3E}">
        <p14:creationId xmlns:p14="http://schemas.microsoft.com/office/powerpoint/2010/main" val="855380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can also be used to get</a:t>
            </a:r>
            <a:r>
              <a:rPr lang="en-US" baseline="0" dirty="0" smtClean="0"/>
              <a:t> the more general public excited about science. </a:t>
            </a:r>
            <a:r>
              <a:rPr lang="en-US" dirty="0" smtClean="0"/>
              <a:t>The “I Effing Love Science” group is a paragon example of that.</a:t>
            </a:r>
          </a:p>
          <a:p>
            <a:endParaRPr lang="en-US" dirty="0" smtClean="0"/>
          </a:p>
          <a:p>
            <a:r>
              <a:rPr lang="en-US" dirty="0" smtClean="0"/>
              <a:t>They</a:t>
            </a:r>
            <a:r>
              <a:rPr lang="en-US" baseline="0" dirty="0" smtClean="0"/>
              <a:t> have a</a:t>
            </a:r>
            <a:r>
              <a:rPr lang="en-US" dirty="0" smtClean="0"/>
              <a:t>lmost</a:t>
            </a:r>
            <a:r>
              <a:rPr lang="en-US" baseline="0" dirty="0" smtClean="0"/>
              <a:t> 22 million followers and are really doing a lot to communicate science to the public. So HT, hat tip, to them, for spreading the scientific word.</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21</a:t>
            </a:fld>
            <a:endParaRPr lang="en-US"/>
          </a:p>
        </p:txBody>
      </p:sp>
    </p:spTree>
    <p:extLst>
      <p:ext uri="{BB962C8B-B14F-4D97-AF65-F5344CB8AC3E}">
        <p14:creationId xmlns:p14="http://schemas.microsoft.com/office/powerpoint/2010/main" val="115015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a:t>
            </a:r>
            <a:r>
              <a:rPr lang="en-US" dirty="0" err="1" smtClean="0"/>
              <a:t>moreso</a:t>
            </a:r>
            <a:r>
              <a:rPr lang="en-US" dirty="0" smtClean="0"/>
              <a:t> than Twitter,</a:t>
            </a:r>
            <a:r>
              <a:rPr lang="en-US" baseline="0" dirty="0" smtClean="0"/>
              <a:t> to make a page popular on Facebook you have to understand Facebook’s algorithms. </a:t>
            </a:r>
            <a:endParaRPr lang="en-US" dirty="0" smtClean="0"/>
          </a:p>
          <a:p>
            <a:r>
              <a:rPr lang="en-US" dirty="0" smtClean="0"/>
              <a:t>When</a:t>
            </a:r>
            <a:r>
              <a:rPr lang="en-US" baseline="0" dirty="0" smtClean="0"/>
              <a:t> it comes to posts</a:t>
            </a:r>
            <a:r>
              <a:rPr lang="en-US" dirty="0" smtClean="0"/>
              <a:t>, Facebook is set up so so that the rich get richer. The “good stuff,” the posts</a:t>
            </a:r>
            <a:r>
              <a:rPr lang="en-US" baseline="0" dirty="0" smtClean="0"/>
              <a:t> that people like and comment on the most,</a:t>
            </a:r>
            <a:r>
              <a:rPr lang="en-US" dirty="0" smtClean="0"/>
              <a:t> will be seen by more, and the “boring stuff” will appear in fewer peoples’ feeds.</a:t>
            </a:r>
          </a:p>
          <a:p>
            <a:endParaRPr lang="en-US" dirty="0" smtClean="0"/>
          </a:p>
          <a:p>
            <a:r>
              <a:rPr lang="en-US" dirty="0" smtClean="0"/>
              <a:t>To increase</a:t>
            </a:r>
            <a:r>
              <a:rPr lang="en-US" baseline="0" dirty="0" smtClean="0"/>
              <a:t> the odds that your posts are seen, follow these tips.</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22</a:t>
            </a:fld>
            <a:endParaRPr lang="en-US"/>
          </a:p>
        </p:txBody>
      </p:sp>
    </p:spTree>
    <p:extLst>
      <p:ext uri="{BB962C8B-B14F-4D97-AF65-F5344CB8AC3E}">
        <p14:creationId xmlns:p14="http://schemas.microsoft.com/office/powerpoint/2010/main" val="141930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reckon</a:t>
            </a:r>
            <a:r>
              <a:rPr lang="en-US" baseline="0" dirty="0" smtClean="0"/>
              <a:t> there are some of you in the audience that might be interested in writing longer content, to be posted in a public forum.</a:t>
            </a:r>
            <a:endParaRPr lang="en-US" dirty="0" smtClean="0"/>
          </a:p>
          <a:p>
            <a:r>
              <a:rPr lang="en-US" dirty="0" smtClean="0"/>
              <a:t>It turns out there are about as many different types</a:t>
            </a:r>
            <a:r>
              <a:rPr lang="en-US" baseline="0" dirty="0" smtClean="0"/>
              <a:t> of blog formats as there are types of social media platforms, and you just need to figure out what kind of blog works for you.  </a:t>
            </a:r>
            <a:endParaRPr lang="en-US" dirty="0" smtClean="0"/>
          </a:p>
          <a:p>
            <a:endParaRPr lang="en-US" dirty="0" smtClean="0"/>
          </a:p>
          <a:p>
            <a:r>
              <a:rPr lang="en-US" dirty="0" smtClean="0"/>
              <a:t>You could</a:t>
            </a:r>
            <a:r>
              <a:rPr lang="en-US" baseline="0" dirty="0" smtClean="0"/>
              <a:t> just create your own blog with </a:t>
            </a:r>
            <a:r>
              <a:rPr lang="en-US" baseline="0" dirty="0" err="1" smtClean="0"/>
              <a:t>Wordpress</a:t>
            </a:r>
            <a:r>
              <a:rPr lang="en-US" baseline="0" dirty="0" smtClean="0"/>
              <a:t> like I did, which is very straightforward and doesn’t require any programming knowledge. When I won the NSF Graduate Research Fellowship, one of the reviewers explicitly mentioned my blog and how it was a great idea that can reach a lot of people. Blogs like this, even though I don’t post often, really do pop out on a resume.</a:t>
            </a:r>
          </a:p>
          <a:p>
            <a:endParaRPr lang="en-US" dirty="0" smtClean="0"/>
          </a:p>
          <a:p>
            <a:r>
              <a:rPr lang="en-US" dirty="0" smtClean="0"/>
              <a:t>Or,</a:t>
            </a:r>
            <a:r>
              <a:rPr lang="en-US" baseline="0" dirty="0" smtClean="0"/>
              <a:t> you can write for </a:t>
            </a:r>
            <a:r>
              <a:rPr lang="en-US" dirty="0" smtClean="0"/>
              <a:t>Labs and</a:t>
            </a:r>
            <a:r>
              <a:rPr lang="en-US" baseline="0" dirty="0" smtClean="0"/>
              <a:t> University department</a:t>
            </a:r>
            <a:r>
              <a:rPr lang="en-US" dirty="0" smtClean="0"/>
              <a:t> blogs, like the Cornell Mushroom</a:t>
            </a:r>
            <a:r>
              <a:rPr lang="en-US" baseline="0" dirty="0" smtClean="0"/>
              <a:t> Blog.</a:t>
            </a:r>
          </a:p>
          <a:p>
            <a:r>
              <a:rPr lang="en-US" baseline="0" dirty="0" smtClean="0"/>
              <a:t>Sometimes, a few people get together to make a blog with a unifying theme, like Small Things Considered, or Dynamic Ecology. If you and 3 people team up and each write once a month, you can have a weekly blog post, which is great!</a:t>
            </a:r>
          </a:p>
          <a:p>
            <a:endParaRPr lang="en-US" dirty="0" smtClean="0"/>
          </a:p>
          <a:p>
            <a:r>
              <a:rPr lang="en-US" dirty="0" smtClean="0"/>
              <a:t>There are some great blogs about paper synopses,</a:t>
            </a:r>
            <a:r>
              <a:rPr lang="en-US" baseline="0" dirty="0" smtClean="0"/>
              <a:t> the first of which I’d heard of was </a:t>
            </a:r>
            <a:r>
              <a:rPr lang="en-US" baseline="0" dirty="0" err="1" smtClean="0"/>
              <a:t>Astro</a:t>
            </a:r>
            <a:r>
              <a:rPr lang="en-US" baseline="0" dirty="0" smtClean="0"/>
              <a:t> bites. Groups of volunteer writers create synopses of papers shortly after the papers are published, translating the text to a level a naïve undergrad could understand.  My old </a:t>
            </a:r>
            <a:r>
              <a:rPr lang="en-US" baseline="0" dirty="0" err="1" smtClean="0"/>
              <a:t>labmate</a:t>
            </a:r>
            <a:r>
              <a:rPr lang="en-US" baseline="0" dirty="0" smtClean="0"/>
              <a:t> Holly saw how useful </a:t>
            </a:r>
            <a:r>
              <a:rPr lang="en-US" baseline="0" dirty="0" err="1" smtClean="0"/>
              <a:t>astrobites</a:t>
            </a:r>
            <a:r>
              <a:rPr lang="en-US" baseline="0" dirty="0" smtClean="0"/>
              <a:t> was for astronomy and promptly made </a:t>
            </a:r>
            <a:r>
              <a:rPr lang="en-US" baseline="0" dirty="0" err="1" smtClean="0"/>
              <a:t>Evo</a:t>
            </a:r>
            <a:r>
              <a:rPr lang="en-US" baseline="0" dirty="0" smtClean="0"/>
              <a:t> bites to write about papers in evolution. </a:t>
            </a:r>
            <a:endParaRPr lang="en-US" dirty="0" smtClean="0"/>
          </a:p>
          <a:p>
            <a:r>
              <a:rPr lang="en-US" dirty="0" smtClean="0"/>
              <a:t>Folks working in genetic engineering could</a:t>
            </a:r>
            <a:r>
              <a:rPr lang="en-US" baseline="0" dirty="0" smtClean="0"/>
              <a:t> start a blog about CRISPR papers, blog name suggestion CRISPY Bites, to help dampen some of the fear about genetic modification and spin GMO research in a positive way.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Lastly, there are blogs like </a:t>
            </a:r>
            <a:r>
              <a:rPr lang="en-US" baseline="0" dirty="0" err="1" smtClean="0"/>
              <a:t>Sci</a:t>
            </a:r>
            <a:r>
              <a:rPr lang="en-US" baseline="0" dirty="0" smtClean="0"/>
              <a:t> Logs, run by scientific journals like Science, with posts written by real scientists such as </a:t>
            </a:r>
            <a:r>
              <a:rPr lang="en-US" baseline="0" dirty="0" err="1" smtClean="0"/>
              <a:t>Malcom</a:t>
            </a:r>
            <a:r>
              <a:rPr lang="en-US" baseline="0" dirty="0" smtClean="0"/>
              <a:t> Campbell here, for an audience of researchers and science enthusiasts.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But</a:t>
            </a:r>
            <a:r>
              <a:rPr lang="en-US" baseline="0" dirty="0" smtClean="0"/>
              <a:t> what I often hear from folks is that they don’t feel like they are good enough writers yet to blog, for the public or even for an academic audience. </a:t>
            </a:r>
          </a:p>
        </p:txBody>
      </p:sp>
      <p:sp>
        <p:nvSpPr>
          <p:cNvPr id="4" name="Slide Number Placeholder 3"/>
          <p:cNvSpPr>
            <a:spLocks noGrp="1"/>
          </p:cNvSpPr>
          <p:nvPr>
            <p:ph type="sldNum" sz="quarter" idx="10"/>
          </p:nvPr>
        </p:nvSpPr>
        <p:spPr/>
        <p:txBody>
          <a:bodyPr/>
          <a:lstStyle/>
          <a:p>
            <a:fld id="{DE5BA0AF-622C-094E-AA85-815323EFFC71}" type="slidenum">
              <a:rPr lang="en-US" smtClean="0"/>
              <a:pPr/>
              <a:t>23</a:t>
            </a:fld>
            <a:endParaRPr lang="en-US"/>
          </a:p>
        </p:txBody>
      </p:sp>
    </p:spTree>
    <p:extLst>
      <p:ext uri="{BB962C8B-B14F-4D97-AF65-F5344CB8AC3E}">
        <p14:creationId xmlns:p14="http://schemas.microsoft.com/office/powerpoint/2010/main" val="98076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develop your popular writing skills, here</a:t>
            </a:r>
            <a:r>
              <a:rPr lang="en-US" baseline="0" dirty="0" smtClean="0"/>
              <a:t> are three things I did that helped set me up for instant success when I tried freelancing.</a:t>
            </a:r>
          </a:p>
          <a:p>
            <a:endParaRPr lang="en-US" dirty="0" smtClean="0"/>
          </a:p>
          <a:p>
            <a:r>
              <a:rPr lang="en-US" dirty="0" smtClean="0"/>
              <a:t>1)</a:t>
            </a:r>
            <a:r>
              <a:rPr lang="en-US" baseline="0" dirty="0" smtClean="0"/>
              <a:t> </a:t>
            </a:r>
            <a:r>
              <a:rPr lang="en-US" dirty="0" smtClean="0"/>
              <a:t>Take classes!</a:t>
            </a:r>
            <a:r>
              <a:rPr lang="en-US" baseline="0" dirty="0" smtClean="0"/>
              <a:t> One of the reasons I had such a </a:t>
            </a:r>
            <a:r>
              <a:rPr lang="en-US" baseline="0" dirty="0" err="1" smtClean="0"/>
              <a:t>headstart</a:t>
            </a:r>
            <a:r>
              <a:rPr lang="en-US" baseline="0" dirty="0" smtClean="0"/>
              <a:t> on this topic is because the UW, where I did my undergrad, had a great 3-quarter course series on science journalism, taught by a badass lady named Deborah </a:t>
            </a:r>
            <a:r>
              <a:rPr lang="en-US" baseline="0" dirty="0" err="1" smtClean="0"/>
              <a:t>Illman</a:t>
            </a:r>
            <a:r>
              <a:rPr lang="en-US" baseline="0" dirty="0" smtClean="0"/>
              <a:t> who had a PhD in chemistry and wrote for several different science journals. I highly recommend this kind of formal training.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24</a:t>
            </a:fld>
            <a:endParaRPr lang="en-US"/>
          </a:p>
        </p:txBody>
      </p:sp>
    </p:spTree>
    <p:extLst>
      <p:ext uri="{BB962C8B-B14F-4D97-AF65-F5344CB8AC3E}">
        <p14:creationId xmlns:p14="http://schemas.microsoft.com/office/powerpoint/2010/main" val="1872925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Start</a:t>
            </a:r>
            <a:r>
              <a:rPr lang="en-US" baseline="0" dirty="0" smtClean="0"/>
              <a:t> small. Because of those classes I mentioned, I was able to write for the UW magazine, Northwest Science and Technology Magazine, and then a few more articles for Harvard once I started my Master’s. Schools often have many opportunities like that, usually run by people that will give you useful feedback on your writing. It’s easier to improve your writing with feedback, so consider writing for something like the Berkeley Science Review, to learn some tricks and beef up your writing portfolio.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25</a:t>
            </a:fld>
            <a:endParaRPr lang="en-US"/>
          </a:p>
        </p:txBody>
      </p:sp>
    </p:spTree>
    <p:extLst>
      <p:ext uri="{BB962C8B-B14F-4D97-AF65-F5344CB8AC3E}">
        <p14:creationId xmlns:p14="http://schemas.microsoft.com/office/powerpoint/2010/main" val="2132221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Once I’d done a bit of 1 and 2, I</a:t>
            </a:r>
            <a:r>
              <a:rPr lang="en-US" baseline="0" dirty="0" smtClean="0"/>
              <a:t> started networking. Science communication conferences for scientists are becoming more popular, and there are some great options now! I went to a great one in Boston run by Harvard grad students, and it’s still going! There are even regional conferences now, so do check them out at </a:t>
            </a:r>
            <a:r>
              <a:rPr lang="en-US" baseline="0" dirty="0" err="1" smtClean="0"/>
              <a:t>ComSciCon.com</a:t>
            </a:r>
            <a:r>
              <a:rPr lang="en-US" baseline="0" dirty="0" smtClean="0"/>
              <a:t> There were some pretty successful science writers at the workshop to share their experiences and dole out advice. I even got Joe </a:t>
            </a:r>
            <a:r>
              <a:rPr lang="en-US" baseline="0" dirty="0" err="1" smtClean="0"/>
              <a:t>Haldeman</a:t>
            </a:r>
            <a:r>
              <a:rPr lang="en-US" baseline="0" dirty="0" smtClean="0"/>
              <a:t> to sign my copy of the Forever War </a:t>
            </a:r>
            <a:r>
              <a:rPr lang="en-US" baseline="0" dirty="0" smtClean="0">
                <a:sym typeface="Wingdings"/>
              </a:rPr>
              <a:t></a:t>
            </a:r>
            <a:r>
              <a:rPr lang="en-US" baseline="0" dirty="0" smtClean="0"/>
              <a:t> You can make some very useful connections at conferences like this.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26</a:t>
            </a:fld>
            <a:endParaRPr lang="en-US"/>
          </a:p>
        </p:txBody>
      </p:sp>
    </p:spTree>
    <p:extLst>
      <p:ext uri="{BB962C8B-B14F-4D97-AF65-F5344CB8AC3E}">
        <p14:creationId xmlns:p14="http://schemas.microsoft.com/office/powerpoint/2010/main" val="16938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you’re down with a blog, you might as well write for higher tier online magazines that can reach millions of readers.</a:t>
            </a:r>
          </a:p>
          <a:p>
            <a:endParaRPr lang="en-US" baseline="0" dirty="0" smtClean="0"/>
          </a:p>
          <a:p>
            <a:r>
              <a:rPr lang="en-US" baseline="0" dirty="0" smtClean="0"/>
              <a:t>I myself am evidence that you can do this successfully, even when I was a lowly first year Master’s student with 0 science publications.  </a:t>
            </a:r>
            <a:endParaRPr lang="en-US" dirty="0" smtClean="0"/>
          </a:p>
          <a:p>
            <a:endParaRPr lang="en-US" dirty="0" smtClean="0"/>
          </a:p>
          <a:p>
            <a:r>
              <a:rPr lang="en-US" dirty="0" smtClean="0"/>
              <a:t>As</a:t>
            </a:r>
            <a:r>
              <a:rPr lang="en-US" baseline="0" dirty="0" smtClean="0"/>
              <a:t> scientists we are also in a great position to know about interesting stories before conventional journalists.  I was able to do this with an article I wrote for Slate about the death cap mushroom and a new treatment for </a:t>
            </a:r>
            <a:r>
              <a:rPr lang="en-US" baseline="0" dirty="0" err="1" smtClean="0"/>
              <a:t>amatoxin</a:t>
            </a:r>
            <a:r>
              <a:rPr lang="en-US" baseline="0" dirty="0" smtClean="0"/>
              <a:t> poisoning, which is still in clinical trial but is very, very promising. I met a journalist that frequently writes for Slate at that </a:t>
            </a:r>
            <a:r>
              <a:rPr lang="en-US" baseline="0" dirty="0" err="1" smtClean="0"/>
              <a:t>ComSciCon</a:t>
            </a:r>
            <a:r>
              <a:rPr lang="en-US" baseline="0" dirty="0" smtClean="0"/>
              <a:t> conference, and I ran the story idea by him. He said the idea wasn’t half bad, and that I should write a pitch to the Science editor at Slate. So I did, and I was terrified as I sent her the email because I felt like I had </a:t>
            </a:r>
            <a:r>
              <a:rPr lang="en-US" baseline="0" dirty="0" err="1" smtClean="0"/>
              <a:t>nooo</a:t>
            </a:r>
            <a:r>
              <a:rPr lang="en-US" baseline="0" dirty="0" smtClean="0"/>
              <a:t> idea what I was doing. But Laura gave me some really great feedback and helped edit the piece until it was </a:t>
            </a:r>
            <a:r>
              <a:rPr lang="en-US" baseline="0" dirty="0" smtClean="0"/>
              <a:t>pretty </a:t>
            </a:r>
            <a:r>
              <a:rPr lang="en-US" baseline="0" dirty="0" smtClean="0"/>
              <a:t>good. It was shared 3.5 thousand times. But we got a bunch of comments, and the article was featured in a bunch of other news sources, like Popular Science, Discovery, and more.</a:t>
            </a:r>
          </a:p>
        </p:txBody>
      </p:sp>
      <p:sp>
        <p:nvSpPr>
          <p:cNvPr id="4" name="Slide Number Placeholder 3"/>
          <p:cNvSpPr>
            <a:spLocks noGrp="1"/>
          </p:cNvSpPr>
          <p:nvPr>
            <p:ph type="sldNum" sz="quarter" idx="10"/>
          </p:nvPr>
        </p:nvSpPr>
        <p:spPr/>
        <p:txBody>
          <a:bodyPr/>
          <a:lstStyle/>
          <a:p>
            <a:fld id="{DE5BA0AF-622C-094E-AA85-815323EFFC71}" type="slidenum">
              <a:rPr lang="en-US" smtClean="0"/>
              <a:pPr/>
              <a:t>27</a:t>
            </a:fld>
            <a:endParaRPr lang="en-US"/>
          </a:p>
        </p:txBody>
      </p:sp>
    </p:spTree>
    <p:extLst>
      <p:ext uri="{BB962C8B-B14F-4D97-AF65-F5344CB8AC3E}">
        <p14:creationId xmlns:p14="http://schemas.microsoft.com/office/powerpoint/2010/main" val="122832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once you do start and you have even a modicum of success, success tends to snowball.  My first semester at Cal I applied for this new student writing gig with BBC Earth, and I got it! I got to write three different articles for them, though the first one about fungi was my favorite.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editor changed the headline to this rather </a:t>
            </a:r>
            <a:r>
              <a:rPr lang="en-US" baseline="0" dirty="0" err="1" smtClean="0"/>
              <a:t>clickbaity</a:t>
            </a:r>
            <a:r>
              <a:rPr lang="en-US" baseline="0" dirty="0" smtClean="0"/>
              <a:t> one, but he was probably right to do so. The story was great!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It was even the most popular</a:t>
            </a:r>
            <a:r>
              <a:rPr lang="en-US" baseline="0" dirty="0" smtClean="0"/>
              <a:t> article on the BBC Earth website for a while, here under one of the alternative headlines, and was seen by more than 60,000 people just within the first two weeks. The average academic journal article is read, in its entirety, by about 10 scientists. My 60,000 isn’t even counting the other websites that copied all my text and presented it like their own original story.  When it comes to sheer numbers, the potential reach you have with a popular magazine like this is </a:t>
            </a:r>
            <a:r>
              <a:rPr lang="en-US" baseline="0" dirty="0" err="1" smtClean="0"/>
              <a:t>soo</a:t>
            </a:r>
            <a:r>
              <a:rPr lang="en-US" baseline="0" dirty="0" smtClean="0"/>
              <a:t> much larger than a university publication. I am happy to help anyone that’s interested in this route and share all my contacts, too.</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28</a:t>
            </a:fld>
            <a:endParaRPr lang="en-US"/>
          </a:p>
        </p:txBody>
      </p:sp>
    </p:spTree>
    <p:extLst>
      <p:ext uri="{BB962C8B-B14F-4D97-AF65-F5344CB8AC3E}">
        <p14:creationId xmlns:p14="http://schemas.microsoft.com/office/powerpoint/2010/main" val="2105736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briefly, here are some science</a:t>
            </a:r>
            <a:r>
              <a:rPr lang="en-US" baseline="0" dirty="0" smtClean="0"/>
              <a:t> journalism tips. </a:t>
            </a:r>
          </a:p>
          <a:p>
            <a:r>
              <a:rPr lang="en-US" baseline="0" dirty="0" smtClean="0"/>
              <a:t>First: research who you want to write for. Research what the editor wants, and then give it to them!</a:t>
            </a:r>
          </a:p>
          <a:p>
            <a:r>
              <a:rPr lang="en-US" baseline="0" dirty="0" smtClean="0"/>
              <a:t>Research the story: has another news source covered that topic recently? If the answer is yes, what new angle or nugget of info will your article provide?</a:t>
            </a:r>
          </a:p>
          <a:p>
            <a:r>
              <a:rPr lang="en-US" baseline="0" dirty="0" smtClean="0"/>
              <a:t>There’s actually a lot of scientific evidence for the “fake it </a:t>
            </a:r>
            <a:r>
              <a:rPr lang="en-US" baseline="0" dirty="0" err="1" smtClean="0"/>
              <a:t>til</a:t>
            </a:r>
            <a:r>
              <a:rPr lang="en-US" baseline="0" dirty="0" smtClean="0"/>
              <a:t> you make it” approach, and I personally highly recommend it.</a:t>
            </a:r>
          </a:p>
          <a:p>
            <a:r>
              <a:rPr lang="en-US" baseline="0" dirty="0" smtClean="0"/>
              <a:t>We already have jobs, which gives us another advantage over traditional journalists, because you probably won’t get paid at first. But do know that you can make a little extra money, too.</a:t>
            </a:r>
          </a:p>
          <a:p>
            <a:r>
              <a:rPr lang="en-US" baseline="0" dirty="0" smtClean="0"/>
              <a:t>Writing for the general public is substantially different than writing a scientific paper, so listen to your editor. They know what sells, and they’re used to this kind of writing. If you go to my blog, Science Is Metal, you’ll see how much the editor at Slate was able to cut from my first draft. It was amazing.</a:t>
            </a:r>
          </a:p>
          <a:p>
            <a:r>
              <a:rPr lang="en-US" baseline="0" dirty="0" smtClean="0"/>
              <a:t>Keep practicing! If you can get formal training, do so.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29</a:t>
            </a:fld>
            <a:endParaRPr lang="en-US"/>
          </a:p>
        </p:txBody>
      </p:sp>
    </p:spTree>
    <p:extLst>
      <p:ext uri="{BB962C8B-B14F-4D97-AF65-F5344CB8AC3E}">
        <p14:creationId xmlns:p14="http://schemas.microsoft.com/office/powerpoint/2010/main" val="20772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start</a:t>
            </a:r>
            <a:r>
              <a:rPr lang="en-US" baseline="0" dirty="0" smtClean="0"/>
              <a:t> by defining what ‘social media’ means.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this general definition, most things that you post publically on the the internet can be considered social media, which makes social media incredibly powerful tools for networking, education, and outreach. </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a:t>
            </a:fld>
            <a:endParaRPr lang="en-US"/>
          </a:p>
        </p:txBody>
      </p:sp>
    </p:spTree>
    <p:extLst>
      <p:ext uri="{BB962C8B-B14F-4D97-AF65-F5344CB8AC3E}">
        <p14:creationId xmlns:p14="http://schemas.microsoft.com/office/powerpoint/2010/main" val="1569295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know how traveling in other countries gives valuable perspective on your home country? In the same way, I think writing an article or two for popular science gives you perspective that can drastically improve your academic writing and editing skills. </a:t>
            </a:r>
          </a:p>
          <a:p>
            <a:endParaRPr lang="en-US" baseline="0" dirty="0" smtClean="0"/>
          </a:p>
          <a:p>
            <a:r>
              <a:rPr lang="en-US" baseline="0" dirty="0" smtClean="0"/>
              <a:t>A recent study found that changing up your routine to learn motor skills helps folks learn those skills faster. I will not be surprised if this held true for other tasks like writing. I’ll give you one last example from my own career.</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30</a:t>
            </a:fld>
            <a:endParaRPr lang="en-US"/>
          </a:p>
        </p:txBody>
      </p:sp>
    </p:spTree>
    <p:extLst>
      <p:ext uri="{BB962C8B-B14F-4D97-AF65-F5344CB8AC3E}">
        <p14:creationId xmlns:p14="http://schemas.microsoft.com/office/powerpoint/2010/main" val="1553639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you’re self conscious about your skill level and want to write for fellow scientists, I highly recommend this book by Joshua </a:t>
            </a:r>
            <a:r>
              <a:rPr lang="en-US" baseline="0" dirty="0" err="1" smtClean="0"/>
              <a:t>Schimel</a:t>
            </a:r>
            <a:r>
              <a:rPr lang="en-US" baseline="0" dirty="0" smtClean="0"/>
              <a:t> called “Writing Science: How to write papers that get cited and proposals that get funded.” The book is $30 on Amazon and worth every penny.</a:t>
            </a:r>
          </a:p>
          <a:p>
            <a:endParaRPr lang="en-US" baseline="0" dirty="0" smtClean="0"/>
          </a:p>
          <a:p>
            <a:r>
              <a:rPr lang="en-US" baseline="0" dirty="0" smtClean="0"/>
              <a:t>I read this book for a class at Harvard about writing scientific papers, and it really is amazing. Josh gives examples from his own work with soil biogeochemistry, and he covers both larger topics like structure and tone, and the nuances of sentence structure and word choice. I think even established professors can learn something from this book!</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31</a:t>
            </a:fld>
            <a:endParaRPr lang="en-US"/>
          </a:p>
        </p:txBody>
      </p:sp>
    </p:spTree>
    <p:extLst>
      <p:ext uri="{BB962C8B-B14F-4D97-AF65-F5344CB8AC3E}">
        <p14:creationId xmlns:p14="http://schemas.microsoft.com/office/powerpoint/2010/main" val="2062380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 was completing</a:t>
            </a:r>
            <a:r>
              <a:rPr lang="en-US" baseline="0" dirty="0" smtClean="0"/>
              <a:t> my Master’s at Harvard, this awesome fellow Fa Yuan Wang was a visiting scientist from China. He specializes in </a:t>
            </a:r>
            <a:r>
              <a:rPr lang="en-US" baseline="0" dirty="0" err="1" smtClean="0"/>
              <a:t>arbuscular</a:t>
            </a:r>
            <a:r>
              <a:rPr lang="en-US" baseline="0" dirty="0" smtClean="0"/>
              <a:t> mycorrhizae, and helped me process some samples from a side project in Uruguay that I’m still hoarding data for. In exchange, I helped him edit several papers to be published in English journals. We both felt like we were getting the better end of the deal, and he was so grateful with how fast and well I was able to re-write his papers that he invited me to be a co-PI on a grant he was submitting to the National Natural Science Foundation of China. </a:t>
            </a:r>
          </a:p>
          <a:p>
            <a:endParaRPr lang="en-US" baseline="0" dirty="0" smtClean="0"/>
          </a:p>
          <a:p>
            <a:r>
              <a:rPr lang="en-US" baseline="0" dirty="0" smtClean="0"/>
              <a:t>Sure enough, the grant was funded in 2015. As a 1</a:t>
            </a:r>
            <a:r>
              <a:rPr lang="en-US" baseline="30000" dirty="0" smtClean="0"/>
              <a:t>st</a:t>
            </a:r>
            <a:r>
              <a:rPr lang="en-US" baseline="0" dirty="0" smtClean="0"/>
              <a:t> year PhD student, I became a co-PI on a 6 figure grant to study how </a:t>
            </a:r>
            <a:r>
              <a:rPr lang="en-US" baseline="0" dirty="0" err="1" smtClean="0"/>
              <a:t>arbucsular</a:t>
            </a:r>
            <a:r>
              <a:rPr lang="en-US" baseline="0" dirty="0" smtClean="0"/>
              <a:t> mycorrhizae can help plants cope with metal-based nanoparticle pollution. We’ve published 3 papers on this topic now, and we recently submitted another grant application to study how AMF can aid </a:t>
            </a:r>
            <a:r>
              <a:rPr lang="en-US" baseline="0" dirty="0" err="1" smtClean="0"/>
              <a:t>phytoaccumulation</a:t>
            </a:r>
            <a:r>
              <a:rPr lang="en-US" baseline="0" dirty="0" smtClean="0"/>
              <a:t> of nanoparticles. </a:t>
            </a:r>
          </a:p>
          <a:p>
            <a:endParaRPr lang="en-US" baseline="0" dirty="0" smtClean="0"/>
          </a:p>
          <a:p>
            <a:r>
              <a:rPr lang="en-US" baseline="0" dirty="0" smtClean="0"/>
              <a:t>Native English speakers are really lucky that we just happened to grow up speaking the language that most science is published in. It feels good </a:t>
            </a:r>
            <a:r>
              <a:rPr lang="en-US" baseline="0" dirty="0" smtClean="0"/>
              <a:t>to </a:t>
            </a:r>
            <a:r>
              <a:rPr lang="en-US" baseline="0" dirty="0" smtClean="0"/>
              <a:t>help level the playing field a bit.</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32</a:t>
            </a:fld>
            <a:endParaRPr lang="en-US"/>
          </a:p>
        </p:txBody>
      </p:sp>
    </p:spTree>
    <p:extLst>
      <p:ext uri="{BB962C8B-B14F-4D97-AF65-F5344CB8AC3E}">
        <p14:creationId xmlns:p14="http://schemas.microsoft.com/office/powerpoint/2010/main" val="1435680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also just great </a:t>
            </a:r>
            <a:r>
              <a:rPr lang="en-US" baseline="0" dirty="0" smtClean="0"/>
              <a:t>because I also got a free trip to China last year.</a:t>
            </a:r>
            <a:endParaRPr lang="en-US" dirty="0" smtClean="0"/>
          </a:p>
          <a:p>
            <a:endParaRPr lang="en-US" dirty="0" smtClean="0"/>
          </a:p>
          <a:p>
            <a:r>
              <a:rPr lang="en-US" dirty="0" smtClean="0"/>
              <a:t>I got to</a:t>
            </a:r>
            <a:r>
              <a:rPr lang="en-US" baseline="0" dirty="0" smtClean="0"/>
              <a:t> see gorgeous natural sites, and do silly touristy stuff like dressing up in the emperor’s wife’s clothes. </a:t>
            </a:r>
          </a:p>
        </p:txBody>
      </p:sp>
      <p:sp>
        <p:nvSpPr>
          <p:cNvPr id="4" name="Slide Number Placeholder 3"/>
          <p:cNvSpPr>
            <a:spLocks noGrp="1"/>
          </p:cNvSpPr>
          <p:nvPr>
            <p:ph type="sldNum" sz="quarter" idx="10"/>
          </p:nvPr>
        </p:nvSpPr>
        <p:spPr/>
        <p:txBody>
          <a:bodyPr/>
          <a:lstStyle/>
          <a:p>
            <a:fld id="{DE5BA0AF-622C-094E-AA85-815323EFFC71}" type="slidenum">
              <a:rPr lang="en-US" smtClean="0"/>
              <a:pPr/>
              <a:t>33</a:t>
            </a:fld>
            <a:endParaRPr lang="en-US"/>
          </a:p>
        </p:txBody>
      </p:sp>
    </p:spTree>
    <p:extLst>
      <p:ext uri="{BB962C8B-B14F-4D97-AF65-F5344CB8AC3E}">
        <p14:creationId xmlns:p14="http://schemas.microsoft.com/office/powerpoint/2010/main" val="1009304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 try</a:t>
            </a:r>
            <a:r>
              <a:rPr lang="en-US" baseline="0" dirty="0" smtClean="0"/>
              <a:t> to cover a few topics in depth, but do know there are lots of other opportunities to hone your communication skills and leverage social media for your career. Really briefly, here are five more other outreach ideas you can consider.</a:t>
            </a:r>
          </a:p>
          <a:p>
            <a:pPr marL="228600" indent="-228600">
              <a:buAutoNum type="arabicParenR"/>
            </a:pPr>
            <a:r>
              <a:rPr lang="en-US" baseline="0" dirty="0" smtClean="0"/>
              <a:t>The website </a:t>
            </a:r>
            <a:r>
              <a:rPr lang="en-US" baseline="0" dirty="0" err="1" smtClean="0"/>
              <a:t>Reddit</a:t>
            </a:r>
            <a:r>
              <a:rPr lang="en-US" baseline="0" dirty="0" smtClean="0"/>
              <a:t> has frequent events called AMAs for “Ask me Anything.” An expert in a topic gives some sort of proof that they are who they say they are, usually a photo, and then </a:t>
            </a:r>
            <a:r>
              <a:rPr lang="en-US" baseline="0" dirty="0" err="1" smtClean="0"/>
              <a:t>reddit</a:t>
            </a:r>
            <a:r>
              <a:rPr lang="en-US" baseline="0" dirty="0" smtClean="0"/>
              <a:t> users ask the expert questions, and the expert answers in real time. This can be a great way to boost a paper or crowdsourcing campaign.</a:t>
            </a:r>
          </a:p>
          <a:p>
            <a:pPr marL="228600" indent="-228600">
              <a:buAutoNum type="arabicParenR"/>
            </a:pPr>
            <a:r>
              <a:rPr lang="en-US" baseline="0" dirty="0" smtClean="0"/>
              <a:t>If you like taking photos, </a:t>
            </a:r>
            <a:r>
              <a:rPr lang="en-US" baseline="0" dirty="0" err="1" smtClean="0"/>
              <a:t>tumblr</a:t>
            </a:r>
            <a:r>
              <a:rPr lang="en-US" baseline="0" dirty="0" smtClean="0"/>
              <a:t> or </a:t>
            </a:r>
            <a:r>
              <a:rPr lang="en-US" baseline="0" dirty="0" err="1" smtClean="0"/>
              <a:t>instagram</a:t>
            </a:r>
            <a:r>
              <a:rPr lang="en-US" baseline="0" dirty="0" smtClean="0"/>
              <a:t> might be more your style. There are programs you can use to cross-post to multiple social media platforms simultaneously, to save you time.</a:t>
            </a:r>
          </a:p>
          <a:p>
            <a:pPr marL="228600" indent="-228600">
              <a:buAutoNum type="arabicParenR"/>
            </a:pPr>
            <a:r>
              <a:rPr lang="en-US" baseline="0" dirty="0" smtClean="0"/>
              <a:t>Podcasts! These are becoming more and more popular, and can be a great way to practice speaking and crafting stories.</a:t>
            </a:r>
          </a:p>
          <a:p>
            <a:pPr marL="0" indent="0">
              <a:buNone/>
            </a:pPr>
            <a:r>
              <a:rPr lang="en-US" baseline="0" dirty="0" smtClean="0"/>
              <a:t>4) Wikipedia is becoming popular as a teaching tool not for reference, but for content generation. We can assign students the task of creating Wikipedia pages for under-studied topics. One day we’ll make a Wikipedia station at the annual MSA conference to get more mycologist bios on Wikipedia, too.</a:t>
            </a:r>
          </a:p>
          <a:p>
            <a:pPr marL="0" indent="0">
              <a:buNone/>
            </a:pPr>
            <a:r>
              <a:rPr lang="en-US" baseline="0" dirty="0" smtClean="0"/>
              <a:t>5) This 5th one isn’t a form of social media itself, but using social media can help you land speaking gigs, like this one I’m giving right now. This is great for my Broader Impacts, and it’s good speaking practice too. </a:t>
            </a:r>
            <a:endParaRPr lang="en-US" baseline="0" dirty="0"/>
          </a:p>
          <a:p>
            <a:pPr marL="0" indent="0">
              <a:buNone/>
            </a:pPr>
            <a:endParaRPr lang="en-US" baseline="0" dirty="0"/>
          </a:p>
          <a:p>
            <a:pPr marL="0" indent="0">
              <a:buNone/>
            </a:pPr>
            <a:r>
              <a:rPr lang="en-US" baseline="0" dirty="0" smtClean="0"/>
              <a:t>Lastly, I recently became enamored with a website called Twitch, which is predominately a website people use to stream video games to a live audience. But they recently branched out to stream all sorts of different things like cooking and art, and I think we could stream lab work. I have to do a few hundred toxin extractions and it gets pretty monotonous, so why not explain what I'm doing out loud to anyone watching? It'd be great practice for speaking at a level general audiences can understand, too. And it’s interactive so you can get feedback on whether or not you’re explaining something well.</a:t>
            </a:r>
          </a:p>
        </p:txBody>
      </p:sp>
      <p:sp>
        <p:nvSpPr>
          <p:cNvPr id="4" name="Slide Number Placeholder 3"/>
          <p:cNvSpPr>
            <a:spLocks noGrp="1"/>
          </p:cNvSpPr>
          <p:nvPr>
            <p:ph type="sldNum" sz="quarter" idx="10"/>
          </p:nvPr>
        </p:nvSpPr>
        <p:spPr/>
        <p:txBody>
          <a:bodyPr/>
          <a:lstStyle/>
          <a:p>
            <a:fld id="{DE5BA0AF-622C-094E-AA85-815323EFFC71}" type="slidenum">
              <a:rPr lang="en-US" smtClean="0"/>
              <a:pPr/>
              <a:t>34</a:t>
            </a:fld>
            <a:endParaRPr lang="en-US"/>
          </a:p>
        </p:txBody>
      </p:sp>
    </p:spTree>
    <p:extLst>
      <p:ext uri="{BB962C8B-B14F-4D97-AF65-F5344CB8AC3E}">
        <p14:creationId xmlns:p14="http://schemas.microsoft.com/office/powerpoint/2010/main" val="1409051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 hope I’ve convinced at least some of you that </a:t>
            </a:r>
          </a:p>
          <a:p>
            <a:pPr marL="0" indent="0">
              <a:buNone/>
            </a:pPr>
            <a:r>
              <a:rPr lang="en-US" baseline="0" dirty="0" smtClean="0"/>
              <a:t>1) Scientists like ourselves can use these tools to advance our careers!</a:t>
            </a:r>
          </a:p>
          <a:p>
            <a:pPr marL="0" indent="0">
              <a:buNone/>
            </a:pPr>
            <a:r>
              <a:rPr lang="en-US" baseline="0" dirty="0" smtClean="0"/>
              <a:t>2) To get the most use out of social media, get started today!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Most of us are not on</a:t>
            </a:r>
            <a:r>
              <a:rPr lang="en-US" baseline="0" dirty="0" smtClean="0"/>
              <a:t> par with </a:t>
            </a:r>
            <a:r>
              <a:rPr lang="en-US" dirty="0" smtClean="0"/>
              <a:t>Michael</a:t>
            </a:r>
            <a:r>
              <a:rPr lang="en-US" baseline="0" dirty="0" smtClean="0"/>
              <a:t> </a:t>
            </a:r>
            <a:r>
              <a:rPr lang="en-US" baseline="0" dirty="0" err="1" smtClean="0"/>
              <a:t>Eisen</a:t>
            </a:r>
            <a:r>
              <a:rPr lang="en-US" baseline="0" dirty="0" smtClean="0"/>
              <a:t> yet, so it might be good to refrain from calling ideas stupid until you’ve established yourself as a reputable scientist.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 hashtags.</a:t>
            </a:r>
          </a:p>
          <a:p>
            <a:pPr marL="228600" marR="0" indent="-228600" algn="l" defTabSz="457200" rtl="0" eaLnBrk="1" fontAlgn="auto" latinLnBrk="0" hangingPunct="1">
              <a:lnSpc>
                <a:spcPct val="100000"/>
              </a:lnSpc>
              <a:spcBef>
                <a:spcPts val="0"/>
              </a:spcBef>
              <a:spcAft>
                <a:spcPts val="0"/>
              </a:spcAft>
              <a:buClrTx/>
              <a:buSzTx/>
              <a:buFontTx/>
              <a:buAutoNum type="arabicParenR" startAt="3"/>
              <a:tabLst/>
              <a:defRPr/>
            </a:pPr>
            <a:r>
              <a:rPr lang="en-US" baseline="0" dirty="0" smtClean="0"/>
              <a:t>Practice makes perfect</a:t>
            </a:r>
          </a:p>
          <a:p>
            <a:pPr marL="228600" indent="-228600">
              <a:buAutoNum type="arabicParenR" startAt="3"/>
            </a:pPr>
            <a:r>
              <a:rPr lang="en-US" baseline="0" dirty="0" smtClean="0"/>
              <a:t>) Whenever you can, look to the experts for tips and advice. </a:t>
            </a:r>
          </a:p>
          <a:p>
            <a:pPr marL="228600" indent="-228600">
              <a:buAutoNum type="arabicParen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35</a:t>
            </a:fld>
            <a:endParaRPr lang="en-US"/>
          </a:p>
        </p:txBody>
      </p:sp>
    </p:spTree>
    <p:extLst>
      <p:ext uri="{BB962C8B-B14F-4D97-AF65-F5344CB8AC3E}">
        <p14:creationId xmlns:p14="http://schemas.microsoft.com/office/powerpoint/2010/main" val="1356852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And with that, thanks everyone for listening, and I am happy to take questions.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36</a:t>
            </a:fld>
            <a:endParaRPr lang="en-US"/>
          </a:p>
        </p:txBody>
      </p:sp>
    </p:spTree>
    <p:extLst>
      <p:ext uri="{BB962C8B-B14F-4D97-AF65-F5344CB8AC3E}">
        <p14:creationId xmlns:p14="http://schemas.microsoft.com/office/powerpoint/2010/main" val="2823180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 backlog of my own observations</a:t>
            </a:r>
            <a:r>
              <a:rPr lang="en-US" baseline="0" dirty="0" smtClean="0"/>
              <a:t> from spring</a:t>
            </a:r>
            <a:r>
              <a:rPr lang="en-US" dirty="0" smtClean="0"/>
              <a:t> I need to</a:t>
            </a:r>
            <a:r>
              <a:rPr lang="en-US" baseline="0" dirty="0" smtClean="0"/>
              <a:t> add and then I’ll start advertising the crap out of this!</a:t>
            </a:r>
          </a:p>
          <a:p>
            <a:endParaRPr lang="en-US" baseline="0" dirty="0" smtClean="0"/>
          </a:p>
          <a:p>
            <a:r>
              <a:rPr lang="en-US" baseline="0" dirty="0" smtClean="0"/>
              <a:t>Read more details on my blog, </a:t>
            </a:r>
            <a:r>
              <a:rPr lang="en-US" baseline="0" dirty="0" err="1" smtClean="0"/>
              <a:t>www.scienceismetal.com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38</a:t>
            </a:fld>
            <a:endParaRPr lang="en-US"/>
          </a:p>
        </p:txBody>
      </p:sp>
    </p:spTree>
    <p:extLst>
      <p:ext uri="{BB962C8B-B14F-4D97-AF65-F5344CB8AC3E}">
        <p14:creationId xmlns:p14="http://schemas.microsoft.com/office/powerpoint/2010/main" val="1367413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real reason mushrooms are toxic might not </a:t>
            </a:r>
            <a:r>
              <a:rPr lang="en-US" baseline="0" dirty="0" smtClean="0"/>
              <a:t>be about microbes. </a:t>
            </a:r>
            <a:r>
              <a:rPr lang="en-US" baseline="0" dirty="0" smtClean="0"/>
              <a:t>It might be </a:t>
            </a:r>
            <a:r>
              <a:rPr lang="en-US" baseline="0" dirty="0" smtClean="0"/>
              <a:t>about insects. </a:t>
            </a:r>
            <a:endParaRPr lang="en-US" baseline="0" dirty="0" smtClean="0"/>
          </a:p>
          <a:p>
            <a:endParaRPr lang="en-US" baseline="0" dirty="0" smtClean="0"/>
          </a:p>
          <a:p>
            <a:r>
              <a:rPr lang="en-US" sz="1200" dirty="0" smtClean="0"/>
              <a:t>Predictions:</a:t>
            </a:r>
          </a:p>
          <a:p>
            <a:r>
              <a:rPr lang="en-US" sz="1200" dirty="0" smtClean="0"/>
              <a:t>If enemy release has occurred:</a:t>
            </a:r>
          </a:p>
          <a:p>
            <a:pPr marL="214313" indent="-214313">
              <a:buFont typeface="Arial" charset="0"/>
              <a:buChar char="•"/>
            </a:pPr>
            <a:r>
              <a:rPr lang="en-US" sz="1200" dirty="0" smtClean="0"/>
              <a:t>Less insect damage in CA than Europe</a:t>
            </a:r>
          </a:p>
          <a:p>
            <a:endParaRPr lang="en-US" baseline="0" dirty="0" smtClean="0"/>
          </a:p>
        </p:txBody>
      </p:sp>
      <p:sp>
        <p:nvSpPr>
          <p:cNvPr id="4" name="Slide Number Placeholder 3"/>
          <p:cNvSpPr>
            <a:spLocks noGrp="1"/>
          </p:cNvSpPr>
          <p:nvPr>
            <p:ph type="sldNum" sz="quarter" idx="10"/>
          </p:nvPr>
        </p:nvSpPr>
        <p:spPr/>
        <p:txBody>
          <a:bodyPr/>
          <a:lstStyle/>
          <a:p>
            <a:fld id="{815AAC8A-1D48-0444-AC40-EF799DC06A8E}" type="slidenum">
              <a:rPr lang="en-US" smtClean="0"/>
              <a:t>39</a:t>
            </a:fld>
            <a:endParaRPr lang="en-US"/>
          </a:p>
        </p:txBody>
      </p:sp>
    </p:spTree>
    <p:extLst>
      <p:ext uri="{BB962C8B-B14F-4D97-AF65-F5344CB8AC3E}">
        <p14:creationId xmlns:p14="http://schemas.microsoft.com/office/powerpoint/2010/main" val="1153976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people recommend Anne Green’s book “Writing Science in Plain English” </a:t>
            </a:r>
          </a:p>
          <a:p>
            <a:r>
              <a:rPr lang="en-US" baseline="0" dirty="0" smtClean="0"/>
              <a:t>I’m personally a big fan of Joshua </a:t>
            </a:r>
            <a:r>
              <a:rPr lang="en-US" baseline="0" dirty="0" err="1" smtClean="0"/>
              <a:t>Schimel’s</a:t>
            </a:r>
            <a:r>
              <a:rPr lang="en-US" baseline="0" dirty="0" smtClean="0"/>
              <a:t> book, which is marketed specifically towards academics but does SUCH a great job of breaking down how academic writing is formulaic that I think it really helps reveal how formulaic journalism is as well.</a:t>
            </a:r>
          </a:p>
          <a:p>
            <a:endParaRPr lang="en-US" baseline="0" dirty="0" smtClean="0"/>
          </a:p>
          <a:p>
            <a:r>
              <a:rPr lang="en-US" baseline="0" dirty="0" smtClean="0"/>
              <a:t>I can give you easily </a:t>
            </a:r>
            <a:r>
              <a:rPr lang="en-US" baseline="0" dirty="0" err="1" smtClean="0"/>
              <a:t>google</a:t>
            </a:r>
            <a:r>
              <a:rPr lang="en-US" baseline="0" dirty="0" smtClean="0"/>
              <a:t>-able tips for writing for the public like “prioritize readability, not precision” or “use action verbs.”</a:t>
            </a:r>
          </a:p>
          <a:p>
            <a:endParaRPr lang="en-US" baseline="0" dirty="0" smtClean="0"/>
          </a:p>
          <a:p>
            <a:r>
              <a:rPr lang="en-US" baseline="0" dirty="0" smtClean="0"/>
              <a:t>In the end though, what most successful writers say is that to be a better writer, you ought to read work from actual science writers. Just </a:t>
            </a:r>
            <a:r>
              <a:rPr lang="en-US" baseline="0" dirty="0" err="1" smtClean="0"/>
              <a:t>google</a:t>
            </a:r>
            <a:r>
              <a:rPr lang="en-US" baseline="0" dirty="0" smtClean="0"/>
              <a:t> who the best science writers are, and read what they write. </a:t>
            </a:r>
          </a:p>
          <a:p>
            <a:r>
              <a:rPr lang="en-US" baseline="0" dirty="0" smtClean="0"/>
              <a:t>And then read some more, until you start getting a sense for what sort of writing is successful. </a:t>
            </a:r>
          </a:p>
          <a:p>
            <a:endParaRPr lang="en-US" baseline="0" dirty="0" smtClean="0"/>
          </a:p>
          <a:p>
            <a:r>
              <a:rPr lang="en-US" baseline="0" dirty="0" smtClean="0"/>
              <a:t>But really you should just start writing yourself, and getting feedback on how to improve your writing.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40</a:t>
            </a:fld>
            <a:endParaRPr lang="en-US"/>
          </a:p>
        </p:txBody>
      </p:sp>
    </p:spTree>
    <p:extLst>
      <p:ext uri="{BB962C8B-B14F-4D97-AF65-F5344CB8AC3E}">
        <p14:creationId xmlns:p14="http://schemas.microsoft.com/office/powerpoint/2010/main" val="120887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I’ll start with an overview of twitter, how to use it well, and how using twitter can further your research career.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I’ll talk a bit about Facebook, which I think could be a great avenue for communicating to the public about your research and scientific topics you’re concerned about. I’ll briefly mention blogs, then I’ll transition to talking about online science journalism and give you some writing tips that can also help your academic writing.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whole presentation is available online at my blog, </a:t>
            </a:r>
            <a:r>
              <a:rPr lang="en-US" baseline="0" dirty="0" err="1" smtClean="0"/>
              <a:t>www.ScienceIsMetal.com</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you’ll see the slides presented today plus slides with all the sources I pulled statistics and recommended tips from, and then even more advice than I have time to offer here. The slides include all my speaking notes as well, so if you’re visually impaired you can use text to voice and not miss </a:t>
            </a:r>
            <a:r>
              <a:rPr lang="en-US" baseline="0" dirty="0" smtClean="0"/>
              <a:t>much. </a:t>
            </a:r>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a:t>
            </a:fld>
            <a:endParaRPr lang="en-US"/>
          </a:p>
        </p:txBody>
      </p:sp>
    </p:spTree>
    <p:extLst>
      <p:ext uri="{BB962C8B-B14F-4D97-AF65-F5344CB8AC3E}">
        <p14:creationId xmlns:p14="http://schemas.microsoft.com/office/powerpoint/2010/main" val="352714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2012, only one in 40 scholars was active on Twitter,</a:t>
            </a:r>
            <a:r>
              <a:rPr lang="en-US" baseline="0" dirty="0" smtClean="0"/>
              <a:t> which is a shame given how useful can be.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Nearly 90% of academics on Twitter use it for work</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42</a:t>
            </a:fld>
            <a:endParaRPr lang="en-US"/>
          </a:p>
        </p:txBody>
      </p:sp>
    </p:spTree>
    <p:extLst>
      <p:ext uri="{BB962C8B-B14F-4D97-AF65-F5344CB8AC3E}">
        <p14:creationId xmlns:p14="http://schemas.microsoft.com/office/powerpoint/2010/main" val="3766863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can be really great for</a:t>
            </a:r>
            <a:r>
              <a:rPr lang="en-US" baseline="0" dirty="0" smtClean="0"/>
              <a:t> outreach and education about science and policy issues.</a:t>
            </a:r>
            <a:endParaRPr lang="en-US" dirty="0" smtClean="0"/>
          </a:p>
          <a:p>
            <a:endParaRPr lang="en-US" dirty="0" smtClean="0"/>
          </a:p>
          <a:p>
            <a:r>
              <a:rPr lang="en-US" dirty="0" smtClean="0"/>
              <a:t>This is a Facebook</a:t>
            </a:r>
            <a:r>
              <a:rPr lang="en-US" baseline="0" dirty="0" smtClean="0"/>
              <a:t> group called We love GMOs and Vaccines. As far as I can tell, the whole page is run by a this rather angry dad that has very strong opinions about both GMOs and vaccines. </a:t>
            </a:r>
          </a:p>
          <a:p>
            <a:endParaRPr lang="en-US" baseline="0" dirty="0" smtClean="0"/>
          </a:p>
          <a:p>
            <a:r>
              <a:rPr lang="en-US" baseline="0" dirty="0" smtClean="0"/>
              <a:t>Last time I checked, over 32,000 people follow this page, so it pops up in my feed a lot. The page participants are mostly pro-science, but sometimes some anti-science trolls step in and hilarious feuds ensue. A Facebook group like this, but with maybe more tact, might be a really great way to teach the public about topics important to LBNL.</a:t>
            </a:r>
          </a:p>
          <a:p>
            <a:endParaRPr lang="en-US" baseline="0" dirty="0" smtClean="0"/>
          </a:p>
          <a:p>
            <a:r>
              <a:rPr lang="en-US" baseline="0" dirty="0" smtClean="0"/>
              <a:t>But I do think the admins might want to stay anonymous….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46</a:t>
            </a:fld>
            <a:endParaRPr lang="en-US"/>
          </a:p>
        </p:txBody>
      </p:sp>
    </p:spTree>
    <p:extLst>
      <p:ext uri="{BB962C8B-B14F-4D97-AF65-F5344CB8AC3E}">
        <p14:creationId xmlns:p14="http://schemas.microsoft.com/office/powerpoint/2010/main" val="1494977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a:t>
            </a:r>
            <a:r>
              <a:rPr lang="en-US" baseline="0" dirty="0" smtClean="0"/>
              <a:t> the fellow that runs the We love GMOs and Vaccines got involved in some public name calling, and some organic craft store supposedly tracked him down through his employer, so the guy changed his web presence to be anonymous.</a:t>
            </a:r>
          </a:p>
          <a:p>
            <a:endParaRPr lang="en-US" baseline="0" dirty="0" smtClean="0"/>
          </a:p>
          <a:p>
            <a:r>
              <a:rPr lang="en-US" dirty="0" smtClean="0"/>
              <a:t>So,</a:t>
            </a:r>
            <a:r>
              <a:rPr lang="en-US" baseline="0" dirty="0" smtClean="0"/>
              <a:t> b</a:t>
            </a:r>
            <a:r>
              <a:rPr lang="en-US" dirty="0" smtClean="0"/>
              <a:t>e nice out there, and be careful, but</a:t>
            </a:r>
            <a:r>
              <a:rPr lang="en-US" baseline="0" dirty="0" smtClean="0"/>
              <a:t> know that you c</a:t>
            </a:r>
            <a:r>
              <a:rPr lang="en-US" dirty="0" smtClean="0"/>
              <a:t>an still be very successful even as an anonymous group! </a:t>
            </a:r>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47</a:t>
            </a:fld>
            <a:endParaRPr lang="en-US"/>
          </a:p>
        </p:txBody>
      </p:sp>
    </p:spTree>
    <p:extLst>
      <p:ext uri="{BB962C8B-B14F-4D97-AF65-F5344CB8AC3E}">
        <p14:creationId xmlns:p14="http://schemas.microsoft.com/office/powerpoint/2010/main" val="1878184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good example of how it’s a</a:t>
            </a:r>
            <a:r>
              <a:rPr lang="en-US" baseline="0" dirty="0" smtClean="0"/>
              <a:t> good idea to be on Twitter BEFORE you publish something: other journalists can find you.</a:t>
            </a:r>
          </a:p>
          <a:p>
            <a:endParaRPr lang="en-US" baseline="0" dirty="0" smtClean="0"/>
          </a:p>
          <a:p>
            <a:r>
              <a:rPr lang="en-US" baseline="0" dirty="0" smtClean="0"/>
              <a:t>After I wrote the Slate piece, the then-senior editor at Popular Science who covered my death cap story started following me on Twitter. He used to be a food critic and loves trying new foods, and one day he joked about sampling the Death Cap mushroom sometime. A few months later, I read about how mushroom cocktails were becoming a big thing in New York, I asked him if he wanted to try them with me. One evening we traveled around Manhattan, talking science journalism and sampling mushroom cocktails. We had a great time and I wrote up a little review of the evening on my blog. This is a super useful connection to have, which came about because I was on Twitter before I wrote the article. </a:t>
            </a:r>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48</a:t>
            </a:fld>
            <a:endParaRPr lang="en-US"/>
          </a:p>
        </p:txBody>
      </p:sp>
    </p:spTree>
    <p:extLst>
      <p:ext uri="{BB962C8B-B14F-4D97-AF65-F5344CB8AC3E}">
        <p14:creationId xmlns:p14="http://schemas.microsoft.com/office/powerpoint/2010/main" val="1045765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structure of popular writing is substantially different, often described as an “inverted pyramid” with the biggest claims at the top, narrowing down to tiny details at the bottom. Compare this to academic writing, which has a more hourglass figure: starting broad, narrowing to details, and then usually broadening to more general implications and broader impacts. </a:t>
            </a:r>
          </a:p>
          <a:p>
            <a:endParaRPr lang="en-US" baseline="0" dirty="0" smtClean="0"/>
          </a:p>
          <a:p>
            <a:r>
              <a:rPr lang="en-US" baseline="0" dirty="0" smtClean="0"/>
              <a:t>In popular writing, readability is more important than accuracy, whereas in academic writing we favor accuracy over readability, </a:t>
            </a:r>
          </a:p>
          <a:p>
            <a:endParaRPr lang="en-US" baseline="0" dirty="0" smtClean="0"/>
          </a:p>
          <a:p>
            <a:r>
              <a:rPr lang="en-US" baseline="0" dirty="0" smtClean="0"/>
              <a:t>Popular writing: flashy findings with people-relevant implications are often more important than technical advancements. But in academic writing, technical advancements can be just as important as flashy findings, because we use these techniques on a day to day basis.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49</a:t>
            </a:fld>
            <a:endParaRPr lang="en-US"/>
          </a:p>
        </p:txBody>
      </p:sp>
    </p:spTree>
    <p:extLst>
      <p:ext uri="{BB962C8B-B14F-4D97-AF65-F5344CB8AC3E}">
        <p14:creationId xmlns:p14="http://schemas.microsoft.com/office/powerpoint/2010/main" val="1492700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win</a:t>
            </a:r>
            <a:r>
              <a:rPr lang="en-US" baseline="0" dirty="0" smtClean="0"/>
              <a:t> money in more social ways as well. For example, o</a:t>
            </a:r>
            <a:r>
              <a:rPr lang="en-US" dirty="0" smtClean="0"/>
              <a:t>nce you’ve cultivated your gregarious twitter following,</a:t>
            </a:r>
            <a:r>
              <a:rPr lang="en-US" baseline="0" dirty="0" smtClean="0"/>
              <a:t> you can try your hand at public crowd sourcing. You might recall a </a:t>
            </a:r>
            <a:r>
              <a:rPr lang="en-US" baseline="0" dirty="0" err="1" smtClean="0"/>
              <a:t>Kickstarter</a:t>
            </a:r>
            <a:r>
              <a:rPr lang="en-US" baseline="0" dirty="0" smtClean="0"/>
              <a:t> campaign from 2013 that raised almost half a million dollars to make glow in the dark plants that could function as bio-street lamps. Some of the project’s success was likely due to their donation perks, which included your very own packet of glow in the dark seeds.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50</a:t>
            </a:fld>
            <a:endParaRPr lang="en-US"/>
          </a:p>
        </p:txBody>
      </p:sp>
    </p:spTree>
    <p:extLst>
      <p:ext uri="{BB962C8B-B14F-4D97-AF65-F5344CB8AC3E}">
        <p14:creationId xmlns:p14="http://schemas.microsoft.com/office/powerpoint/2010/main" val="1222576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other fundraising models where the only perk donors receive is updates about your research, such as with the science fundraising company </a:t>
            </a:r>
            <a:r>
              <a:rPr lang="en-US" baseline="0" dirty="0" err="1" smtClean="0"/>
              <a:t>Experiment.com</a:t>
            </a:r>
            <a:r>
              <a:rPr lang="en-US" baseline="0" dirty="0" smtClean="0"/>
              <a:t>.  </a:t>
            </a:r>
          </a:p>
          <a:p>
            <a:r>
              <a:rPr lang="en-US" baseline="0" dirty="0" smtClean="0"/>
              <a:t>Scientists make short videos about a proposed project, write a little bit about how the money would be spent, and if they meet their funding goal, they get the money with VERY little overhead, only an 8% platform processing fee.</a:t>
            </a:r>
          </a:p>
          <a:p>
            <a:endParaRPr lang="en-US" baseline="0" dirty="0" smtClean="0"/>
          </a:p>
          <a:p>
            <a:r>
              <a:rPr lang="en-US" baseline="0" dirty="0" smtClean="0"/>
              <a:t>For example, then Post doc </a:t>
            </a:r>
            <a:r>
              <a:rPr lang="en-US" baseline="0" dirty="0" err="1" smtClean="0"/>
              <a:t>Charissa</a:t>
            </a:r>
            <a:r>
              <a:rPr lang="en-US" baseline="0" dirty="0" smtClean="0"/>
              <a:t> de </a:t>
            </a:r>
            <a:r>
              <a:rPr lang="en-US" baseline="0" dirty="0" err="1" smtClean="0"/>
              <a:t>Bekker</a:t>
            </a:r>
            <a:r>
              <a:rPr lang="en-US" baseline="0" dirty="0" smtClean="0"/>
              <a:t> in David Hughes lab raised almost 5000 dollars to study the zombie ant fungus, </a:t>
            </a:r>
            <a:r>
              <a:rPr lang="en-US" baseline="0" dirty="0" err="1" smtClean="0"/>
              <a:t>Ophiocordyceps</a:t>
            </a:r>
            <a:r>
              <a:rPr lang="en-US" baseline="0" dirty="0" smtClean="0"/>
              <a:t>.</a:t>
            </a:r>
          </a:p>
          <a:p>
            <a:r>
              <a:rPr lang="en-US" baseline="0" dirty="0" smtClean="0"/>
              <a:t>The proposed budget was to figure out the genes involved in the fungus take-over: </a:t>
            </a:r>
            <a:r>
              <a:rPr lang="en-US" baseline="0" dirty="0" err="1" smtClean="0"/>
              <a:t>cryosectioning</a:t>
            </a:r>
            <a:r>
              <a:rPr lang="en-US" baseline="0" dirty="0" smtClean="0"/>
              <a:t>, RNA extraction, Illumina runs, etc. She won $5000 to do real science. </a:t>
            </a:r>
          </a:p>
          <a:p>
            <a:endParaRPr lang="en-US" baseline="0" dirty="0" smtClean="0"/>
          </a:p>
          <a:p>
            <a:r>
              <a:rPr lang="en-US" baseline="0" dirty="0" smtClean="0"/>
              <a:t>I only know about this site because, after my Slate piece went viral, </a:t>
            </a:r>
            <a:r>
              <a:rPr lang="en-US" baseline="0" dirty="0" err="1" smtClean="0"/>
              <a:t>experiment.com</a:t>
            </a:r>
            <a:r>
              <a:rPr lang="en-US" baseline="0" dirty="0" smtClean="0"/>
              <a:t> contacted ME, saying that they could tell I have a knack for science communication and they would love for me to start a campaign with them. The backers have expressed an interest in mycology projects, which is great news for me, but if you tell a fun story, and tell it well, you can get pretty much anything funded.</a:t>
            </a:r>
          </a:p>
        </p:txBody>
      </p:sp>
      <p:sp>
        <p:nvSpPr>
          <p:cNvPr id="4" name="Slide Number Placeholder 3"/>
          <p:cNvSpPr>
            <a:spLocks noGrp="1"/>
          </p:cNvSpPr>
          <p:nvPr>
            <p:ph type="sldNum" sz="quarter" idx="10"/>
          </p:nvPr>
        </p:nvSpPr>
        <p:spPr/>
        <p:txBody>
          <a:bodyPr/>
          <a:lstStyle/>
          <a:p>
            <a:fld id="{DE5BA0AF-622C-094E-AA85-815323EFFC71}" type="slidenum">
              <a:rPr lang="en-US" smtClean="0"/>
              <a:pPr/>
              <a:t>51</a:t>
            </a:fld>
            <a:endParaRPr lang="en-US"/>
          </a:p>
        </p:txBody>
      </p:sp>
    </p:spTree>
    <p:extLst>
      <p:ext uri="{BB962C8B-B14F-4D97-AF65-F5344CB8AC3E}">
        <p14:creationId xmlns:p14="http://schemas.microsoft.com/office/powerpoint/2010/main" val="838062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Honestly. You can totally earn small pots of cash for more controversial work, like genetic</a:t>
            </a:r>
            <a:r>
              <a:rPr lang="en-US" baseline="0" dirty="0" smtClean="0"/>
              <a:t> engineering projects.  I went to </a:t>
            </a:r>
            <a:r>
              <a:rPr lang="en-US" baseline="0" dirty="0" err="1" smtClean="0"/>
              <a:t>Experiment.com</a:t>
            </a:r>
            <a:r>
              <a:rPr lang="en-US" baseline="0" dirty="0" smtClean="0"/>
              <a:t> the other day and browsed their funded projects. Here are two funded GMO projects side by side, so don’t worry that the public isn’t interested in what you’re doing! This can be a great way for a beginning scientist to get money for a small project. And because most the backers aren’t scientists, it can be great for ideas that are a little too risky for government funding agencies, or for gathering preliminary data before applying for something larger like the NSF DDIG or whatever. </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52</a:t>
            </a:fld>
            <a:endParaRPr lang="en-US"/>
          </a:p>
        </p:txBody>
      </p:sp>
    </p:spTree>
    <p:extLst>
      <p:ext uri="{BB962C8B-B14F-4D97-AF65-F5344CB8AC3E}">
        <p14:creationId xmlns:p14="http://schemas.microsoft.com/office/powerpoint/2010/main" val="1754457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What’s really cool is that the </a:t>
            </a:r>
            <a:r>
              <a:rPr lang="en-US" baseline="0" dirty="0" err="1" smtClean="0"/>
              <a:t>Experiment.com</a:t>
            </a:r>
            <a:r>
              <a:rPr lang="en-US" baseline="0" dirty="0" smtClean="0"/>
              <a:t> website does a great job explaining how to run a successful campaign. They walk you through how to design a bite-sized project, what sorts of projects do well, how to target your audience. Then it goes onto the details of how to launch a successful campaign, with whole pages covering project budget, goals, banner image, etc. Then they also have advice on how to use social media to advertise your campaign, designing stretch goals, and if you win how to keep your funders up to date on your progress, and more.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Ecology is relatively cheap, so even if these grant amounts are too small to be worth </a:t>
            </a:r>
            <a:r>
              <a:rPr lang="en-US" b="1" baseline="0" dirty="0" smtClean="0"/>
              <a:t>your</a:t>
            </a:r>
            <a:r>
              <a:rPr lang="en-US" baseline="0" dirty="0" smtClean="0"/>
              <a:t> time to launch a campaign, I highly recommend reading through these tips. The folks at Experiment have a lot of experience telling stories, and you could pick up some very valuable communication skills. </a:t>
            </a:r>
          </a:p>
        </p:txBody>
      </p:sp>
      <p:sp>
        <p:nvSpPr>
          <p:cNvPr id="4" name="Slide Number Placeholder 3"/>
          <p:cNvSpPr>
            <a:spLocks noGrp="1"/>
          </p:cNvSpPr>
          <p:nvPr>
            <p:ph type="sldNum" sz="quarter" idx="10"/>
          </p:nvPr>
        </p:nvSpPr>
        <p:spPr/>
        <p:txBody>
          <a:bodyPr/>
          <a:lstStyle/>
          <a:p>
            <a:fld id="{DE5BA0AF-622C-094E-AA85-815323EFFC71}" type="slidenum">
              <a:rPr lang="en-US" smtClean="0"/>
              <a:pPr/>
              <a:t>53</a:t>
            </a:fld>
            <a:endParaRPr lang="en-US"/>
          </a:p>
        </p:txBody>
      </p:sp>
    </p:spTree>
    <p:extLst>
      <p:ext uri="{BB962C8B-B14F-4D97-AF65-F5344CB8AC3E}">
        <p14:creationId xmlns:p14="http://schemas.microsoft.com/office/powerpoint/2010/main" val="211792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Twitter is the haiku of social media. It’s a </a:t>
            </a:r>
            <a:r>
              <a:rPr lang="en-US" dirty="0" err="1" smtClean="0"/>
              <a:t>microblogging</a:t>
            </a:r>
            <a:r>
              <a:rPr lang="en-US" dirty="0" smtClean="0"/>
              <a:t> site, wherein a</a:t>
            </a:r>
            <a:r>
              <a:rPr lang="en-US" baseline="0" dirty="0" smtClean="0"/>
              <a:t> tweeter writes a very short post, called a tweet, to their followers, using 140 or fewer characters.</a:t>
            </a:r>
          </a:p>
          <a:p>
            <a:endParaRPr lang="en-US" baseline="0" dirty="0" smtClean="0"/>
          </a:p>
          <a:p>
            <a:r>
              <a:rPr lang="en-US" baseline="0" dirty="0" smtClean="0"/>
              <a:t>Through a show of hands, how many of you are on twitter? How many of you are “on” Twitter but don’t really do anything with it and hardly ever post? Alright, I’m going to try to change your minds as well as the minds of you that didn’t raise your hands. Twitter can be super useful, but you have to put a little effort into it up front.</a:t>
            </a:r>
          </a:p>
          <a:p>
            <a:endParaRPr lang="en-US" baseline="0" dirty="0" smtClean="0"/>
          </a:p>
          <a:p>
            <a:r>
              <a:rPr lang="en-US" baseline="0" dirty="0" smtClean="0"/>
              <a:t>For those of you unfamiliar with Twitter, let me just walk you through what the site looks like. </a:t>
            </a:r>
          </a:p>
          <a:p>
            <a:r>
              <a:rPr lang="en-US" baseline="0" dirty="0" smtClean="0"/>
              <a:t>To “get on” Twitter, you have to create a profile. This is my profile, @</a:t>
            </a:r>
            <a:r>
              <a:rPr lang="en-US" baseline="0" dirty="0" err="1" smtClean="0"/>
              <a:t>ScienceIsMetal</a:t>
            </a:r>
            <a:r>
              <a:rPr lang="en-US" baseline="0" dirty="0" smtClean="0"/>
              <a:t>. The photo shows me in one of my mushroom dresses, and here’s a cover photo from my work in Uruguay. I wrote a short bio, with some of my favorite topics, and a few of my professional affiliations.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5</a:t>
            </a:fld>
            <a:endParaRPr lang="en-US"/>
          </a:p>
        </p:txBody>
      </p:sp>
    </p:spTree>
    <p:extLst>
      <p:ext uri="{BB962C8B-B14F-4D97-AF65-F5344CB8AC3E}">
        <p14:creationId xmlns:p14="http://schemas.microsoft.com/office/powerpoint/2010/main" val="129718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were to go to my profile and look at my tweets, my posts, this is what you would see. </a:t>
            </a:r>
          </a:p>
          <a:p>
            <a:endParaRPr lang="en-US" baseline="0" dirty="0" smtClean="0"/>
          </a:p>
          <a:p>
            <a:r>
              <a:rPr lang="en-US" baseline="0" dirty="0" smtClean="0"/>
              <a:t>You’ll also see tweets where people have tagged me by putting the @ symbol in front of my username.</a:t>
            </a:r>
          </a:p>
          <a:p>
            <a:r>
              <a:rPr lang="en-US" baseline="0" dirty="0" smtClean="0"/>
              <a:t>The green symbol here is a </a:t>
            </a:r>
            <a:r>
              <a:rPr lang="en-US" baseline="0" dirty="0" err="1" smtClean="0"/>
              <a:t>retweet</a:t>
            </a:r>
            <a:r>
              <a:rPr lang="en-US" baseline="0" dirty="0" smtClean="0"/>
              <a:t>, so this number means </a:t>
            </a:r>
            <a:r>
              <a:rPr lang="en-US" baseline="0" dirty="0" err="1" smtClean="0"/>
              <a:t>Malcom’s</a:t>
            </a:r>
            <a:r>
              <a:rPr lang="en-US" baseline="0" dirty="0" smtClean="0"/>
              <a:t> original tweet was </a:t>
            </a:r>
            <a:r>
              <a:rPr lang="en-US" baseline="0" dirty="0" err="1" smtClean="0"/>
              <a:t>reblogged</a:t>
            </a:r>
            <a:r>
              <a:rPr lang="en-US" baseline="0" dirty="0" smtClean="0"/>
              <a:t> 7 times. The yellow symbol means it was </a:t>
            </a:r>
            <a:r>
              <a:rPr lang="en-US" baseline="0" dirty="0" err="1" smtClean="0"/>
              <a:t>favorited</a:t>
            </a:r>
            <a:r>
              <a:rPr lang="en-US" baseline="0" dirty="0" smtClean="0"/>
              <a:t> 5 times. </a:t>
            </a:r>
          </a:p>
          <a:p>
            <a:endParaRPr lang="en-US" baseline="0" dirty="0" smtClean="0"/>
          </a:p>
          <a:p>
            <a:r>
              <a:rPr lang="en-US" baseline="0" dirty="0" smtClean="0"/>
              <a:t>If I logged into my twitter, this is what I would see, my news feed. It’s just a running stream of chronological tweets from everyone I have followed. If I wanted to organize these tweets by category, like scientists, social justice activists, and cute animals, I could use a program like </a:t>
            </a:r>
            <a:r>
              <a:rPr lang="en-US" baseline="0" dirty="0" err="1" smtClean="0"/>
              <a:t>Tweetdeck</a:t>
            </a:r>
            <a:r>
              <a:rPr lang="en-US" baseline="0" dirty="0" smtClean="0"/>
              <a:t> to organize the accounts I’m following into Lists.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6</a:t>
            </a:fld>
            <a:endParaRPr lang="en-US"/>
          </a:p>
        </p:txBody>
      </p:sp>
    </p:spTree>
    <p:extLst>
      <p:ext uri="{BB962C8B-B14F-4D97-AF65-F5344CB8AC3E}">
        <p14:creationId xmlns:p14="http://schemas.microsoft.com/office/powerpoint/2010/main" val="272312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I want to look up a certain topic, I can make use of </a:t>
            </a:r>
            <a:r>
              <a:rPr lang="en-US" baseline="0" dirty="0" err="1" smtClean="0"/>
              <a:t>hashtags</a:t>
            </a:r>
            <a:r>
              <a:rPr lang="en-US" baseline="0" dirty="0" smtClean="0"/>
              <a:t>, denoted by the pound symbol. </a:t>
            </a:r>
            <a:r>
              <a:rPr lang="en-US" baseline="0" dirty="0" err="1" smtClean="0"/>
              <a:t>Hashtags</a:t>
            </a:r>
            <a:r>
              <a:rPr lang="en-US" baseline="0" dirty="0" smtClean="0"/>
              <a:t> are like keywords for social media.</a:t>
            </a:r>
          </a:p>
          <a:p>
            <a:r>
              <a:rPr lang="en-US" baseline="0" dirty="0" smtClean="0"/>
              <a:t>For example, an amateur mycologist just getting excited about fungi might type “</a:t>
            </a:r>
            <a:r>
              <a:rPr lang="en-US" baseline="0" dirty="0" err="1" smtClean="0"/>
              <a:t>hashtag</a:t>
            </a:r>
            <a:r>
              <a:rPr lang="en-US" baseline="0" dirty="0" smtClean="0"/>
              <a:t> fungi” in the search window here and see all the posts anyone has ever written that include the </a:t>
            </a:r>
            <a:r>
              <a:rPr lang="en-US" baseline="0" dirty="0" err="1" smtClean="0"/>
              <a:t>hashtag</a:t>
            </a:r>
            <a:r>
              <a:rPr lang="en-US" baseline="0" dirty="0" smtClean="0"/>
              <a:t> fungi, </a:t>
            </a:r>
            <a:r>
              <a:rPr lang="en-US" baseline="0" dirty="0" err="1" smtClean="0"/>
              <a:t>favoriting</a:t>
            </a:r>
            <a:r>
              <a:rPr lang="en-US" baseline="0" dirty="0" smtClean="0"/>
              <a:t> the ones they like.</a:t>
            </a:r>
          </a:p>
          <a:p>
            <a:endParaRPr lang="en-US" baseline="0" dirty="0" smtClean="0"/>
          </a:p>
          <a:p>
            <a:r>
              <a:rPr lang="en-US" baseline="0" dirty="0" smtClean="0"/>
              <a:t>People really do this. One day I received a notification that a lab tech company retweeted some silly tweet I made over a year earlier about how hard it is to load </a:t>
            </a:r>
            <a:r>
              <a:rPr lang="en-US" baseline="0" dirty="0" err="1" smtClean="0"/>
              <a:t>nanodrop</a:t>
            </a:r>
            <a:r>
              <a:rPr lang="en-US" baseline="0" dirty="0" smtClean="0"/>
              <a:t> samples after too much coffee. Hashtags are an extremely useful tool for following topics you care about, and to see who is writing about them.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your personal feed page, you can see trending topics on the left side, and I highly recommend jumping in on these conversations, like #</a:t>
            </a:r>
            <a:r>
              <a:rPr lang="en-US" baseline="0" dirty="0" err="1" smtClean="0"/>
              <a:t>CarrotForANight</a:t>
            </a:r>
            <a:r>
              <a:rPr lang="en-US" baseline="0" dirty="0" smtClean="0"/>
              <a:t>. I honestly don’t even know what pop culture reference this hashtag was originally meant for, but I co-opted it to make a joke about fungi, and a bunch of people saw it, </a:t>
            </a:r>
            <a:r>
              <a:rPr lang="en-US" baseline="0" dirty="0" err="1" smtClean="0"/>
              <a:t>favorited</a:t>
            </a:r>
            <a:r>
              <a:rPr lang="en-US" baseline="0" dirty="0" smtClean="0"/>
              <a:t> it, and retweeted it, and I picked up a few more followers.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folks might like hashtags such as...</a:t>
            </a:r>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7</a:t>
            </a:fld>
            <a:endParaRPr lang="en-US"/>
          </a:p>
        </p:txBody>
      </p:sp>
    </p:spTree>
    <p:extLst>
      <p:ext uri="{BB962C8B-B14F-4D97-AF65-F5344CB8AC3E}">
        <p14:creationId xmlns:p14="http://schemas.microsoft.com/office/powerpoint/2010/main" val="317494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Academic conferences like this are one of the best reasons to use twitter. Conference participants are 10-28% more likely to use </a:t>
            </a:r>
            <a:r>
              <a:rPr lang="en-US" baseline="0" dirty="0" err="1" smtClean="0"/>
              <a:t>hashtags</a:t>
            </a:r>
            <a:r>
              <a:rPr lang="en-US" baseline="0" dirty="0" smtClean="0"/>
              <a:t> than the average Twitter user.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make yourself seen by tweeting at the conference and using the conference </a:t>
            </a:r>
            <a:r>
              <a:rPr lang="en-US" baseline="0" dirty="0" err="1" smtClean="0"/>
              <a:t>hashtag</a:t>
            </a:r>
            <a:r>
              <a:rPr lang="en-US" baseline="0" dirty="0" smtClean="0"/>
              <a:t>, or if you can’t attend, you can still follow the </a:t>
            </a:r>
            <a:r>
              <a:rPr lang="en-US" baseline="0" dirty="0" err="1" smtClean="0"/>
              <a:t>hashtag</a:t>
            </a:r>
            <a:r>
              <a:rPr lang="en-US" baseline="0" dirty="0" smtClean="0"/>
              <a:t> to know which talks got a lot of attention.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Partially because there are so many academics on twitter, over 80% of academics using twitter find it useful specifically for academic work.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very likely due to the fact that almost a third of tweets sent by academics contain a hyperlink to a peer-reviewed resource. Twitter is a great way to see which papers the people in your subfield are excited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Academics are good at supporting each other. Academic tweets are 9X more likely to be retweeted than non-academic tweets.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Another thing to note is that the vast majority of twitter users are passive users: they follow a bunch of people but don’t really create a lot of original content. So if you’re on twitter and you put your thoughts and ideas out there, a lot of people might see them. Using hashtags is a great way to get your tweets seen, too.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8</a:t>
            </a:fld>
            <a:endParaRPr lang="en-US"/>
          </a:p>
        </p:txBody>
      </p:sp>
    </p:spTree>
    <p:extLst>
      <p:ext uri="{BB962C8B-B14F-4D97-AF65-F5344CB8AC3E}">
        <p14:creationId xmlns:p14="http://schemas.microsoft.com/office/powerpoint/2010/main" val="3820242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you’re still not convinced</a:t>
            </a:r>
            <a:r>
              <a:rPr lang="en-US" baseline="0" dirty="0" smtClean="0"/>
              <a:t> that Twitter is useful,</a:t>
            </a:r>
            <a:r>
              <a:rPr lang="en-US" dirty="0" smtClean="0"/>
              <a:t> at least in the field of ecology,</a:t>
            </a:r>
            <a:r>
              <a:rPr lang="en-US" baseline="0" dirty="0" smtClean="0"/>
              <a:t> we now have peer-reviewed evidence that using Twitter to promote your papers can increase citation rates. This paper showed the same overall trend with citations, and that scientists who use Twitter communicate their research to more citizens, too. </a:t>
            </a:r>
          </a:p>
          <a:p>
            <a:endParaRPr lang="en-US" baseline="0" dirty="0" smtClean="0"/>
          </a:p>
          <a:p>
            <a:r>
              <a:rPr lang="en-US" baseline="0" dirty="0" smtClean="0"/>
              <a:t>Twitter connoisseurs like Mike </a:t>
            </a:r>
            <a:r>
              <a:rPr lang="en-US" baseline="0" dirty="0" err="1" smtClean="0"/>
              <a:t>Eisen</a:t>
            </a:r>
            <a:r>
              <a:rPr lang="en-US" baseline="0" dirty="0" smtClean="0"/>
              <a:t> use the pinned tweet feature to help advertise recent pubs, which can greatly improve visibility and wrack up those tasty tasty citations.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9</a:t>
            </a:fld>
            <a:endParaRPr lang="en-US"/>
          </a:p>
        </p:txBody>
      </p:sp>
    </p:spTree>
    <p:extLst>
      <p:ext uri="{BB962C8B-B14F-4D97-AF65-F5344CB8AC3E}">
        <p14:creationId xmlns:p14="http://schemas.microsoft.com/office/powerpoint/2010/main" val="102381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406173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19135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17198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51394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CC0B51-1BCB-664A-A75F-103360342626}" type="datetimeFigureOut">
              <a:rPr lang="en-US" smtClean="0"/>
              <a:pPr/>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94788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CC0B51-1BCB-664A-A75F-103360342626}" type="datetimeFigureOut">
              <a:rPr lang="en-US" smtClean="0"/>
              <a:pPr/>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423224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CC0B51-1BCB-664A-A75F-103360342626}" type="datetimeFigureOut">
              <a:rPr lang="en-US" smtClean="0"/>
              <a:pPr/>
              <a:t>8/28/18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187450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CC0B51-1BCB-664A-A75F-103360342626}" type="datetimeFigureOut">
              <a:rPr lang="en-US" smtClean="0"/>
              <a:pPr/>
              <a:t>8/28/18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61776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C0B51-1BCB-664A-A75F-103360342626}" type="datetimeFigureOut">
              <a:rPr lang="en-US" smtClean="0"/>
              <a:pPr/>
              <a:t>8/28/18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219270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C0B51-1BCB-664A-A75F-103360342626}" type="datetimeFigureOut">
              <a:rPr lang="en-US" smtClean="0"/>
              <a:pPr/>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12058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C0B51-1BCB-664A-A75F-103360342626}" type="datetimeFigureOut">
              <a:rPr lang="en-US" smtClean="0"/>
              <a:pPr/>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22521336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C0B51-1BCB-664A-A75F-103360342626}" type="datetimeFigureOut">
              <a:rPr lang="en-US" smtClean="0"/>
              <a:pPr/>
              <a:t>8/28/18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79815-B978-664C-A3A7-E6AF3EA7639E}" type="slidenum">
              <a:rPr lang="en-US" smtClean="0"/>
              <a:pPr/>
              <a:t>‹#›</a:t>
            </a:fld>
            <a:endParaRPr lang="en-US"/>
          </a:p>
        </p:txBody>
      </p:sp>
    </p:spTree>
    <p:extLst>
      <p:ext uri="{BB962C8B-B14F-4D97-AF65-F5344CB8AC3E}">
        <p14:creationId xmlns:p14="http://schemas.microsoft.com/office/powerpoint/2010/main" val="37012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NUL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NUL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ocialmedia.lbl.gov/guidelines-info/"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mailto:.@Scienceismetal" TargetMode="External"/><Relationship Id="rId4" Type="http://schemas.openxmlformats.org/officeDocument/2006/relationships/image" Target="NUL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tinyurl.com/" TargetMode="External"/><Relationship Id="rId4" Type="http://schemas.openxmlformats.org/officeDocument/2006/relationships/image" Target="NUL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NUL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3.jpe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NUL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NUL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NUL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NUL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NUL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NUL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NUL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NUL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NUL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NUL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NUL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NUL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NUL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NUL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NUL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NUL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ienceIsMetal.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inaturalist.org/projects/amanita-animal-damage"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scienceismetal.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 TargetMode="External"/><Relationship Id="rId4" Type="http://schemas.openxmlformats.org/officeDocument/2006/relationships/hyperlink" Target="http://sciencecareers.sciencemag.org/career_magazine/previous_issues/articles/2014_02_28/science.opms.r1400141" TargetMode="External"/><Relationship Id="rId5" Type="http://schemas.openxmlformats.org/officeDocument/2006/relationships/hyperlink" Target="http://journals.plos.org/plosbiology/article?id=10.1371/journal.pbio.1001535" TargetMode="External"/><Relationship Id="rId6" Type="http://schemas.openxmlformats.org/officeDocument/2006/relationships/hyperlink" Target="http://aci.info/2015/02/16/blogs-and-social-media-play-important-roles-in-helping-scientists-engage-the-public/" TargetMode="External"/><Relationship Id="rId7" Type="http://schemas.openxmlformats.org/officeDocument/2006/relationships/hyperlink" Target="http://www.elsevier.com/connect/how-to-use-social-media-for-science" TargetMode="External"/><Relationship Id="rId8" Type="http://schemas.openxmlformats.org/officeDocument/2006/relationships/hyperlink" Target="http://www.evidentlycochrane.net/open-access-social-media-can-help-science-move-forwards/" TargetMode="External"/><Relationship Id="rId9" Type="http://schemas.openxmlformats.org/officeDocument/2006/relationships/hyperlink" Target="http://blogs.scientificamerican.com/science-sushi/2011/09/27/social-media-for-scientists-part-1-its-our-job/" TargetMode="External"/><Relationship Id="rId1" Type="http://schemas.openxmlformats.org/officeDocument/2006/relationships/slideLayout" Target="../slideLayouts/slideLayout2.xml"/><Relationship Id="rId2" Type="http://schemas.openxmlformats.org/officeDocument/2006/relationships/hyperlink" Target="http://www.pewinternet.org/2015/02/15/how-scientists-engage-public/"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chronicle.com/article/10-Commandments-of-Twitter-for/131813/" TargetMode="External"/><Relationship Id="rId4" Type="http://schemas.openxmlformats.org/officeDocument/2006/relationships/hyperlink" Target="http://www.socialmediatoday.com/content/omg-over-40-twitter-abbreviations-you-should-know" TargetMode="External"/><Relationship Id="rId5" Type="http://schemas.openxmlformats.org/officeDocument/2006/relationships/hyperlink" Target="http://blog.getacclaim.com/25-interesting-observations-about-how-academics-use-twitter/" TargetMode="External"/><Relationship Id="rId6" Type="http://schemas.openxmlformats.org/officeDocument/2006/relationships/hyperlink" Target="http://savageminds.org/2013/05/08/the-academic-benefits-of-twitter/"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hyperlink" Target="http://www.makeuseof.com/tag/group-management-basics-how-to-be-a-great-admin-facebook-weekly-tips/" TargetMode="External"/><Relationship Id="rId4" Type="http://schemas.openxmlformats.org/officeDocument/2006/relationships/hyperlink" Target="http://mashable.com/2009/10/07/facebook-groups/" TargetMode="External"/><Relationship Id="rId1" Type="http://schemas.openxmlformats.org/officeDocument/2006/relationships/slideLayout" Target="../slideLayouts/slideLayout2.xml"/><Relationship Id="rId2" Type="http://schemas.openxmlformats.org/officeDocument/2006/relationships/hyperlink" Target="http://blogs.scientificamerican.com/science-sushi/2011/09/27/social-media-for-scientists-part-1-its-our-job/"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ci.info/2015/02/16/blogs-and-social-media-play-important-roles-in-helping-scientists-engage-the-public/" TargetMode="External"/><Relationship Id="rId3" Type="http://schemas.openxmlformats.org/officeDocument/2006/relationships/hyperlink" Target="http://medicallabtechnicianschool.org/2010/top-50-biology-research-blog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xperiment.com/how-it-works" TargetMode="External"/><Relationship Id="rId4" Type="http://schemas.openxmlformats.org/officeDocument/2006/relationships/hyperlink" Target="https://experiment.com/guide" TargetMode="External"/><Relationship Id="rId1" Type="http://schemas.openxmlformats.org/officeDocument/2006/relationships/slideLayout" Target="../slideLayouts/slideLayout2.xml"/><Relationship Id="rId2" Type="http://schemas.openxmlformats.org/officeDocument/2006/relationships/hyperlink" Target="http://experiment.com/stat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NUL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NUL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NUL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NUL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NUL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NUL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6591"/>
            <a:ext cx="7772400" cy="1470025"/>
          </a:xfrm>
        </p:spPr>
        <p:txBody>
          <a:bodyPr>
            <a:normAutofit fontScale="90000"/>
          </a:bodyPr>
          <a:lstStyle/>
          <a:p>
            <a:r>
              <a:rPr lang="en-US" sz="5300" dirty="0" smtClean="0"/>
              <a:t/>
            </a:r>
            <a:br>
              <a:rPr lang="en-US" sz="5300" dirty="0" smtClean="0"/>
            </a:br>
            <a:r>
              <a:rPr lang="en-US" sz="5300" dirty="0" smtClean="0"/>
              <a:t>How to Use Social Media to Boost Your Research Career</a:t>
            </a:r>
            <a:endParaRPr lang="en-US" dirty="0"/>
          </a:p>
        </p:txBody>
      </p:sp>
      <p:sp>
        <p:nvSpPr>
          <p:cNvPr id="3" name="Subtitle 2"/>
          <p:cNvSpPr>
            <a:spLocks noGrp="1"/>
          </p:cNvSpPr>
          <p:nvPr>
            <p:ph type="subTitle" idx="1"/>
          </p:nvPr>
        </p:nvSpPr>
        <p:spPr>
          <a:xfrm>
            <a:off x="1" y="4041544"/>
            <a:ext cx="9144000" cy="1752600"/>
          </a:xfrm>
        </p:spPr>
        <p:txBody>
          <a:bodyPr/>
          <a:lstStyle/>
          <a:p>
            <a:r>
              <a:rPr lang="en-US" dirty="0" smtClean="0">
                <a:solidFill>
                  <a:schemeClr val="tx1"/>
                </a:solidFill>
              </a:rPr>
              <a:t>Cat Adams</a:t>
            </a:r>
          </a:p>
          <a:p>
            <a:r>
              <a:rPr lang="en-US" sz="2800" i="1" dirty="0" smtClean="0">
                <a:solidFill>
                  <a:schemeClr val="tx1"/>
                </a:solidFill>
              </a:rPr>
              <a:t>Biosciences Area</a:t>
            </a:r>
          </a:p>
          <a:p>
            <a:r>
              <a:rPr lang="en-US" sz="2800" i="1" dirty="0" smtClean="0">
                <a:solidFill>
                  <a:schemeClr val="tx1"/>
                </a:solidFill>
              </a:rPr>
              <a:t>August 30, 2018</a:t>
            </a:r>
            <a:endParaRPr lang="en-US" sz="2800" i="1" dirty="0" smtClean="0">
              <a:solidFill>
                <a:schemeClr val="tx1"/>
              </a:solidFill>
            </a:endParaRPr>
          </a:p>
          <a:p>
            <a:endParaRPr lang="en-US" dirty="0"/>
          </a:p>
        </p:txBody>
      </p:sp>
      <p:pic>
        <p:nvPicPr>
          <p:cNvPr id="5" name="Picture 4" descr="PMB Logo - Side Stacked with Se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761" y="5587317"/>
            <a:ext cx="2015030" cy="1080016"/>
          </a:xfrm>
          <a:prstGeom prst="rect">
            <a:avLst/>
          </a:prstGeom>
        </p:spPr>
      </p:pic>
      <p:pic>
        <p:nvPicPr>
          <p:cNvPr id="6" name="Content Placeholder 3"/>
          <p:cNvPicPr>
            <a:picLocks noChangeAspect="1"/>
          </p:cNvPicPr>
          <p:nvPr/>
        </p:nvPicPr>
        <p:blipFill rotWithShape="1">
          <a:blip r:embed="rId3"/>
          <a:srcRect l="-1211" r="-976"/>
          <a:stretch/>
        </p:blipFill>
        <p:spPr>
          <a:xfrm>
            <a:off x="160661" y="5587317"/>
            <a:ext cx="1050278" cy="1027806"/>
          </a:xfrm>
          <a:prstGeom prst="rect">
            <a:avLst/>
          </a:prstGeom>
        </p:spPr>
      </p:pic>
      <p:sp>
        <p:nvSpPr>
          <p:cNvPr id="7" name="TextBox 6"/>
          <p:cNvSpPr txBox="1"/>
          <p:nvPr/>
        </p:nvSpPr>
        <p:spPr>
          <a:xfrm>
            <a:off x="914850" y="5962328"/>
            <a:ext cx="3111500" cy="553998"/>
          </a:xfrm>
          <a:prstGeom prst="rect">
            <a:avLst/>
          </a:prstGeom>
          <a:noFill/>
        </p:spPr>
        <p:txBody>
          <a:bodyPr wrap="square" rtlCol="0">
            <a:spAutoFit/>
          </a:bodyPr>
          <a:lstStyle/>
          <a:p>
            <a:r>
              <a:rPr lang="en-US" sz="3000" dirty="0" smtClean="0"/>
              <a:t>@</a:t>
            </a:r>
            <a:r>
              <a:rPr lang="en-US" sz="3000" dirty="0" err="1" smtClean="0"/>
              <a:t>ScienceIsMetal</a:t>
            </a:r>
            <a:endParaRPr lang="en-US" sz="3000" dirty="0"/>
          </a:p>
        </p:txBody>
      </p:sp>
    </p:spTree>
    <p:extLst>
      <p:ext uri="{BB962C8B-B14F-4D97-AF65-F5344CB8AC3E}">
        <p14:creationId xmlns:p14="http://schemas.microsoft.com/office/powerpoint/2010/main" val="3121786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a:t>
            </a:r>
            <a:endParaRPr lang="en-US" dirty="0"/>
          </a:p>
        </p:txBody>
      </p:sp>
      <p:pic>
        <p:nvPicPr>
          <p:cNvPr id="7" name="Picture 6" descr="Screen Shot 2015-08-12 at 11.24.14 AM.png"/>
          <p:cNvPicPr>
            <a:picLocks noChangeAspect="1"/>
          </p:cNvPicPr>
          <p:nvPr/>
        </p:nvPicPr>
        <p:blipFill rotWithShape="1">
          <a:blip r:embed="rId3">
            <a:extLst>
              <a:ext uri="{28A0092B-C50C-407E-A947-70E740481C1C}">
                <a14:useLocalDpi xmlns:a14="http://schemas.microsoft.com/office/drawing/2010/main" val="0"/>
              </a:ext>
            </a:extLst>
          </a:blip>
          <a:srcRect l="21626" t="25432" r="43651" b="2440"/>
          <a:stretch/>
        </p:blipFill>
        <p:spPr>
          <a:xfrm>
            <a:off x="330199" y="1363208"/>
            <a:ext cx="4586515" cy="5359213"/>
          </a:xfrm>
          <a:prstGeom prst="rect">
            <a:avLst/>
          </a:prstGeom>
          <a:ln>
            <a:solidFill>
              <a:srgbClr val="000000"/>
            </a:solidFill>
          </a:ln>
        </p:spPr>
      </p:pic>
      <p:pic>
        <p:nvPicPr>
          <p:cNvPr id="8" name="Picture 7" descr="Screen Shot 2015-08-12 at 11.24.14 AM.png"/>
          <p:cNvPicPr>
            <a:picLocks noChangeAspect="1"/>
          </p:cNvPicPr>
          <p:nvPr/>
        </p:nvPicPr>
        <p:blipFill rotWithShape="1">
          <a:blip r:embed="rId3">
            <a:extLst>
              <a:ext uri="{28A0092B-C50C-407E-A947-70E740481C1C}">
                <a14:useLocalDpi xmlns:a14="http://schemas.microsoft.com/office/drawing/2010/main" val="0"/>
              </a:ext>
            </a:extLst>
          </a:blip>
          <a:srcRect l="21825" t="83470" r="44048" b="2111"/>
          <a:stretch/>
        </p:blipFill>
        <p:spPr>
          <a:xfrm>
            <a:off x="2504082" y="1877864"/>
            <a:ext cx="6526382" cy="1551136"/>
          </a:xfrm>
          <a:prstGeom prst="rect">
            <a:avLst/>
          </a:prstGeom>
          <a:ln>
            <a:solidFill>
              <a:srgbClr val="000000"/>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0588" t="51597" r="30735" b="30457"/>
          <a:stretch/>
        </p:blipFill>
        <p:spPr>
          <a:xfrm>
            <a:off x="159978" y="4013946"/>
            <a:ext cx="8870486" cy="2572443"/>
          </a:xfrm>
          <a:prstGeom prst="rect">
            <a:avLst/>
          </a:prstGeom>
          <a:ln>
            <a:solidFill>
              <a:schemeClr val="tx1"/>
            </a:solidFill>
          </a:ln>
        </p:spPr>
      </p:pic>
      <p:pic>
        <p:nvPicPr>
          <p:cNvPr id="11"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21152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Twitter Uses</a:t>
            </a:r>
            <a:endParaRPr lang="en-US" dirty="0"/>
          </a:p>
        </p:txBody>
      </p:sp>
      <p:sp>
        <p:nvSpPr>
          <p:cNvPr id="3" name="Content Placeholder 2"/>
          <p:cNvSpPr>
            <a:spLocks noGrp="1"/>
          </p:cNvSpPr>
          <p:nvPr>
            <p:ph idx="1"/>
          </p:nvPr>
        </p:nvSpPr>
        <p:spPr>
          <a:xfrm>
            <a:off x="457200" y="1309185"/>
            <a:ext cx="8229600" cy="3234428"/>
          </a:xfrm>
        </p:spPr>
        <p:txBody>
          <a:bodyPr>
            <a:noAutofit/>
          </a:bodyPr>
          <a:lstStyle/>
          <a:p>
            <a:r>
              <a:rPr lang="en-US" dirty="0" smtClean="0"/>
              <a:t>Building your professional network</a:t>
            </a:r>
          </a:p>
          <a:p>
            <a:r>
              <a:rPr lang="en-US" dirty="0" smtClean="0"/>
              <a:t>Learn about research, workshops, jobs, calls for proposals</a:t>
            </a:r>
          </a:p>
          <a:p>
            <a:r>
              <a:rPr lang="en-US" dirty="0" smtClean="0"/>
              <a:t>Find resources</a:t>
            </a:r>
          </a:p>
          <a:p>
            <a:pPr lvl="1"/>
            <a:r>
              <a:rPr lang="en-US" dirty="0" smtClean="0"/>
              <a:t>papers (#</a:t>
            </a:r>
            <a:r>
              <a:rPr lang="en-US" dirty="0" err="1" smtClean="0"/>
              <a:t>ICanHazPDF</a:t>
            </a:r>
            <a:r>
              <a:rPr lang="en-US" dirty="0" smtClean="0"/>
              <a:t>), protocols, code, </a:t>
            </a:r>
            <a:r>
              <a:rPr lang="en-US" dirty="0" err="1" smtClean="0"/>
              <a:t>etc</a:t>
            </a:r>
            <a:endParaRPr lang="en-US" dirty="0" smtClean="0"/>
          </a:p>
          <a:p>
            <a:r>
              <a:rPr lang="en-US" dirty="0" smtClean="0"/>
              <a:t>Follow conversations </a:t>
            </a:r>
          </a:p>
          <a:p>
            <a:pPr lvl="1"/>
            <a:r>
              <a:rPr lang="en-US" dirty="0" smtClean="0"/>
              <a:t>ex: #</a:t>
            </a:r>
            <a:r>
              <a:rPr lang="en-US" dirty="0" err="1" smtClean="0"/>
              <a:t>TimHunt</a:t>
            </a:r>
            <a:r>
              <a:rPr lang="en-US" dirty="0" smtClean="0"/>
              <a:t>, #</a:t>
            </a:r>
            <a:r>
              <a:rPr lang="en-US" dirty="0" err="1" smtClean="0"/>
              <a:t>OverlyHonestMethods</a:t>
            </a:r>
            <a:endParaRPr lang="en-US" dirty="0" smtClean="0"/>
          </a:p>
          <a:p>
            <a:r>
              <a:rPr lang="en-US" dirty="0"/>
              <a:t>T</a:t>
            </a:r>
            <a:r>
              <a:rPr lang="en-US" dirty="0" smtClean="0"/>
              <a:t>op-notch customer service</a:t>
            </a:r>
          </a:p>
          <a:p>
            <a:endParaRPr lang="en-US" dirty="0" smtClean="0"/>
          </a:p>
          <a:p>
            <a:endParaRPr lang="en-US" dirty="0" smtClean="0"/>
          </a:p>
          <a:p>
            <a:endParaRPr lang="en-US" dirty="0" smtClean="0"/>
          </a:p>
          <a:p>
            <a:endParaRPr lang="en-US" dirty="0" smtClean="0"/>
          </a:p>
          <a:p>
            <a:pPr lvl="1"/>
            <a:endParaRPr lang="en-US" sz="3200"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922" t="23103" r="31030" b="23765"/>
          <a:stretch/>
        </p:blipFill>
        <p:spPr>
          <a:xfrm>
            <a:off x="1943099" y="1619525"/>
            <a:ext cx="5257801" cy="4712776"/>
          </a:xfrm>
          <a:prstGeom prst="rect">
            <a:avLst/>
          </a:prstGeom>
          <a:ln>
            <a:solidFill>
              <a:schemeClr val="tx1"/>
            </a:solidFill>
          </a:ln>
        </p:spPr>
      </p:pic>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227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started</a:t>
            </a:r>
            <a:endParaRPr lang="en-US" dirty="0"/>
          </a:p>
        </p:txBody>
      </p:sp>
      <p:pic>
        <p:nvPicPr>
          <p:cNvPr id="4" name="Picture 3" descr="Screen Shot 2015-03-11 at 7.22.01 PM.png"/>
          <p:cNvPicPr>
            <a:picLocks noChangeAspect="1"/>
          </p:cNvPicPr>
          <p:nvPr/>
        </p:nvPicPr>
        <p:blipFill rotWithShape="1">
          <a:blip r:embed="rId3">
            <a:extLst>
              <a:ext uri="{28A0092B-C50C-407E-A947-70E740481C1C}">
                <a14:useLocalDpi xmlns:a14="http://schemas.microsoft.com/office/drawing/2010/main" val="0"/>
              </a:ext>
            </a:extLst>
          </a:blip>
          <a:srcRect l="24510" t="14568" r="60457" b="43341"/>
          <a:stretch/>
        </p:blipFill>
        <p:spPr>
          <a:xfrm>
            <a:off x="266004" y="1770475"/>
            <a:ext cx="1468099" cy="2312254"/>
          </a:xfrm>
          <a:prstGeom prst="rect">
            <a:avLst/>
          </a:prstGeom>
          <a:ln>
            <a:solidFill>
              <a:srgbClr val="000000"/>
            </a:solidFill>
          </a:ln>
        </p:spPr>
      </p:pic>
      <p:pic>
        <p:nvPicPr>
          <p:cNvPr id="5" name="Picture 4" descr="Screen Shot 2015-03-11 at 7.23.56 PM.png"/>
          <p:cNvPicPr>
            <a:picLocks noChangeAspect="1"/>
          </p:cNvPicPr>
          <p:nvPr/>
        </p:nvPicPr>
        <p:blipFill rotWithShape="1">
          <a:blip r:embed="rId3">
            <a:extLst>
              <a:ext uri="{28A0092B-C50C-407E-A947-70E740481C1C}">
                <a14:useLocalDpi xmlns:a14="http://schemas.microsoft.com/office/drawing/2010/main" val="0"/>
              </a:ext>
            </a:extLst>
          </a:blip>
          <a:srcRect l="21241" t="33130" r="63072" b="21845"/>
          <a:stretch/>
        </p:blipFill>
        <p:spPr>
          <a:xfrm>
            <a:off x="1991196" y="1770475"/>
            <a:ext cx="1434354" cy="2315884"/>
          </a:xfrm>
          <a:prstGeom prst="rect">
            <a:avLst/>
          </a:prstGeom>
          <a:ln>
            <a:solidFill>
              <a:srgbClr val="000000"/>
            </a:solidFill>
          </a:ln>
        </p:spPr>
      </p:pic>
      <p:pic>
        <p:nvPicPr>
          <p:cNvPr id="6" name="Picture 5" descr="Screen Shot 2015-03-11 at 7.26.01 PM.png"/>
          <p:cNvPicPr>
            <a:picLocks noChangeAspect="1"/>
          </p:cNvPicPr>
          <p:nvPr/>
        </p:nvPicPr>
        <p:blipFill rotWithShape="1">
          <a:blip r:embed="rId3">
            <a:extLst>
              <a:ext uri="{28A0092B-C50C-407E-A947-70E740481C1C}">
                <a14:useLocalDpi xmlns:a14="http://schemas.microsoft.com/office/drawing/2010/main" val="0"/>
              </a:ext>
            </a:extLst>
          </a:blip>
          <a:srcRect l="20033" t="14568" r="63071" b="42178"/>
          <a:stretch/>
        </p:blipFill>
        <p:spPr>
          <a:xfrm>
            <a:off x="3661310" y="1770475"/>
            <a:ext cx="1605690" cy="2312254"/>
          </a:xfrm>
          <a:prstGeom prst="rect">
            <a:avLst/>
          </a:prstGeom>
          <a:ln>
            <a:solidFill>
              <a:srgbClr val="000000"/>
            </a:solidFill>
          </a:ln>
        </p:spPr>
      </p:pic>
      <p:pic>
        <p:nvPicPr>
          <p:cNvPr id="8" name="Picture 7" descr="Screen Shot 2015-03-11 at 7.30.42 PM.png"/>
          <p:cNvPicPr>
            <a:picLocks noChangeAspect="1"/>
          </p:cNvPicPr>
          <p:nvPr/>
        </p:nvPicPr>
        <p:blipFill rotWithShape="1">
          <a:blip r:embed="rId3">
            <a:extLst>
              <a:ext uri="{28A0092B-C50C-407E-A947-70E740481C1C}">
                <a14:useLocalDpi xmlns:a14="http://schemas.microsoft.com/office/drawing/2010/main" val="0"/>
              </a:ext>
            </a:extLst>
          </a:blip>
          <a:srcRect l="20033" t="17154" r="63071" b="40146"/>
          <a:stretch/>
        </p:blipFill>
        <p:spPr>
          <a:xfrm>
            <a:off x="7288410" y="1770475"/>
            <a:ext cx="1626442" cy="2312254"/>
          </a:xfrm>
          <a:prstGeom prst="rect">
            <a:avLst/>
          </a:prstGeom>
          <a:ln>
            <a:solidFill>
              <a:srgbClr val="000000"/>
            </a:solidFill>
          </a:ln>
        </p:spPr>
      </p:pic>
      <p:sp>
        <p:nvSpPr>
          <p:cNvPr id="10" name="Content Placeholder 9"/>
          <p:cNvSpPr>
            <a:spLocks noGrp="1"/>
          </p:cNvSpPr>
          <p:nvPr>
            <p:ph idx="1"/>
          </p:nvPr>
        </p:nvSpPr>
        <p:spPr>
          <a:xfrm>
            <a:off x="359514" y="4354823"/>
            <a:ext cx="8229600" cy="4525963"/>
          </a:xfrm>
        </p:spPr>
        <p:txBody>
          <a:bodyPr/>
          <a:lstStyle/>
          <a:p>
            <a:r>
              <a:rPr lang="en-US" dirty="0" smtClean="0"/>
              <a:t>Use your real name</a:t>
            </a:r>
          </a:p>
          <a:p>
            <a:r>
              <a:rPr lang="en-US" dirty="0" smtClean="0"/>
              <a:t>Follow a few hundred people</a:t>
            </a:r>
          </a:p>
          <a:p>
            <a:r>
              <a:rPr lang="en-US" dirty="0" smtClean="0"/>
              <a:t>Mark favorites, </a:t>
            </a:r>
            <a:r>
              <a:rPr lang="en-US" dirty="0" err="1" smtClean="0"/>
              <a:t>retweet</a:t>
            </a:r>
            <a:r>
              <a:rPr lang="en-US" dirty="0" smtClean="0"/>
              <a:t> others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196" t="16754" r="66230" b="47311"/>
          <a:stretch/>
        </p:blipFill>
        <p:spPr>
          <a:xfrm>
            <a:off x="5441989" y="1770475"/>
            <a:ext cx="1603388" cy="2312254"/>
          </a:xfrm>
          <a:prstGeom prst="rect">
            <a:avLst/>
          </a:prstGeom>
          <a:ln>
            <a:solidFill>
              <a:schemeClr val="tx1"/>
            </a:solidFill>
          </a:ln>
        </p:spPr>
      </p:pic>
      <p:pic>
        <p:nvPicPr>
          <p:cNvPr id="11"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59" y="4207630"/>
            <a:ext cx="1598467" cy="2500951"/>
          </a:xfrm>
          <a:prstGeom prst="rect">
            <a:avLst/>
          </a:prstGeom>
          <a:ln>
            <a:solidFill>
              <a:schemeClr val="tx1"/>
            </a:solidFill>
          </a:ln>
        </p:spPr>
      </p:pic>
    </p:spTree>
    <p:extLst>
      <p:ext uri="{BB962C8B-B14F-4D97-AF65-F5344CB8AC3E}">
        <p14:creationId xmlns:p14="http://schemas.microsoft.com/office/powerpoint/2010/main" val="185085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 disclaimers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733" r="505"/>
          <a:stretch/>
        </p:blipFill>
        <p:spPr>
          <a:xfrm>
            <a:off x="457200" y="2111431"/>
            <a:ext cx="8188036" cy="4261429"/>
          </a:xfrm>
          <a:ln>
            <a:solidFill>
              <a:schemeClr val="tx1"/>
            </a:solidFill>
          </a:ln>
        </p:spPr>
      </p:pic>
      <p:sp>
        <p:nvSpPr>
          <p:cNvPr id="5" name="TextBox 4"/>
          <p:cNvSpPr txBox="1"/>
          <p:nvPr/>
        </p:nvSpPr>
        <p:spPr>
          <a:xfrm>
            <a:off x="894198" y="1237948"/>
            <a:ext cx="7355603" cy="584775"/>
          </a:xfrm>
          <a:prstGeom prst="rect">
            <a:avLst/>
          </a:prstGeom>
          <a:noFill/>
        </p:spPr>
        <p:txBody>
          <a:bodyPr wrap="none" rtlCol="0">
            <a:spAutoFit/>
          </a:bodyPr>
          <a:lstStyle/>
          <a:p>
            <a:r>
              <a:rPr lang="en-US" sz="3200" dirty="0">
                <a:hlinkClick r:id="rId4"/>
              </a:rPr>
              <a:t>http://socialmedia.lbl.gov/guidelines-info</a:t>
            </a:r>
            <a:r>
              <a:rPr lang="en-US" sz="3200" dirty="0" smtClean="0">
                <a:hlinkClick r:id="rId4"/>
              </a:rPr>
              <a:t>/</a:t>
            </a:r>
            <a:r>
              <a:rPr lang="en-US" sz="3200" dirty="0" smtClean="0"/>
              <a:t> </a:t>
            </a:r>
            <a:endParaRPr lang="en-US" sz="3200" dirty="0"/>
          </a:p>
        </p:txBody>
      </p:sp>
    </p:spTree>
    <p:extLst>
      <p:ext uri="{BB962C8B-B14F-4D97-AF65-F5344CB8AC3E}">
        <p14:creationId xmlns:p14="http://schemas.microsoft.com/office/powerpoint/2010/main" val="859917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Tips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Keep tweets brief to allow replies</a:t>
            </a:r>
          </a:p>
          <a:p>
            <a:r>
              <a:rPr lang="en-US" dirty="0" smtClean="0"/>
              <a:t>Follow and use </a:t>
            </a:r>
            <a:r>
              <a:rPr lang="en-US" dirty="0" err="1" smtClean="0"/>
              <a:t>hashtags</a:t>
            </a:r>
            <a:r>
              <a:rPr lang="en-US" dirty="0" smtClean="0"/>
              <a:t>, learn Twitter grammar</a:t>
            </a:r>
          </a:p>
          <a:p>
            <a:pPr lvl="1"/>
            <a:r>
              <a:rPr lang="en-US" dirty="0" smtClean="0"/>
              <a:t>Example: </a:t>
            </a:r>
            <a:r>
              <a:rPr lang="en-US" dirty="0" smtClean="0">
                <a:hlinkClick r:id="rId3"/>
              </a:rPr>
              <a:t>.</a:t>
            </a:r>
            <a:r>
              <a:rPr lang="en-US" dirty="0">
                <a:hlinkClick r:id="rId3"/>
              </a:rPr>
              <a:t>@</a:t>
            </a:r>
            <a:r>
              <a:rPr lang="en-US" dirty="0" smtClean="0">
                <a:hlinkClick r:id="rId3"/>
              </a:rPr>
              <a:t>ScienceIsMetal</a:t>
            </a:r>
            <a:r>
              <a:rPr lang="en-US" dirty="0" smtClean="0"/>
              <a:t> appears to all my followers</a:t>
            </a:r>
          </a:p>
          <a:p>
            <a:r>
              <a:rPr lang="en-US" dirty="0" smtClean="0"/>
              <a:t>Participate regularly, spread out posts (ex: Buffer)</a:t>
            </a:r>
          </a:p>
          <a:p>
            <a:r>
              <a:rPr lang="en-US" dirty="0" smtClean="0"/>
              <a:t>Engage with others, say ‘thanks’</a:t>
            </a:r>
          </a:p>
          <a:p>
            <a:r>
              <a:rPr lang="en-US" dirty="0" smtClean="0"/>
              <a:t>When posting news articles, include commentary</a:t>
            </a:r>
          </a:p>
          <a:p>
            <a:r>
              <a:rPr lang="en-US" dirty="0" smtClean="0"/>
              <a:t>Don’t just make statements: ask questions!</a:t>
            </a:r>
          </a:p>
          <a:p>
            <a:r>
              <a:rPr lang="en-US" dirty="0" smtClean="0"/>
              <a:t>Keep it positive</a:t>
            </a:r>
            <a:endParaRPr lang="en-US" dirty="0"/>
          </a:p>
        </p:txBody>
      </p:sp>
      <p:pic>
        <p:nvPicPr>
          <p:cNvPr id="6"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397513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Brevity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Make characters subjects and their actions verbs</a:t>
            </a:r>
          </a:p>
          <a:p>
            <a:r>
              <a:rPr lang="en-US" dirty="0" smtClean="0"/>
              <a:t>2) Place subjects and verbs close together</a:t>
            </a:r>
          </a:p>
          <a:p>
            <a:r>
              <a:rPr lang="en-US" dirty="0" smtClean="0"/>
              <a:t>3) Favor the active voice</a:t>
            </a:r>
          </a:p>
          <a:p>
            <a:r>
              <a:rPr lang="en-US" dirty="0" smtClean="0"/>
              <a:t>4) Use short words instead of long ones</a:t>
            </a:r>
          </a:p>
          <a:p>
            <a:pPr lvl="1"/>
            <a:r>
              <a:rPr lang="en-US" dirty="0" smtClean="0">
                <a:hlinkClick r:id="rId3"/>
              </a:rPr>
              <a:t>www.tinyurl.com</a:t>
            </a:r>
            <a:r>
              <a:rPr lang="en-US" dirty="0" smtClean="0"/>
              <a:t> </a:t>
            </a:r>
          </a:p>
          <a:p>
            <a:r>
              <a:rPr lang="en-US" dirty="0" smtClean="0"/>
              <a:t>5) Use present tense or simple future</a:t>
            </a:r>
          </a:p>
          <a:p>
            <a:r>
              <a:rPr lang="en-US" dirty="0" smtClean="0"/>
              <a:t>6) Drop prepositions and conjunctions</a:t>
            </a:r>
          </a:p>
          <a:p>
            <a:r>
              <a:rPr lang="en-US" dirty="0" smtClean="0"/>
              <a:t>7) Use pictures for longer messages</a:t>
            </a:r>
          </a:p>
          <a:p>
            <a:endParaRPr lang="en-US" dirty="0"/>
          </a:p>
        </p:txBody>
      </p:sp>
      <p:sp>
        <p:nvSpPr>
          <p:cNvPr id="5" name="TextBox 4"/>
          <p:cNvSpPr txBox="1"/>
          <p:nvPr/>
        </p:nvSpPr>
        <p:spPr>
          <a:xfrm>
            <a:off x="1198193" y="6126163"/>
            <a:ext cx="7772400" cy="430887"/>
          </a:xfrm>
          <a:prstGeom prst="rect">
            <a:avLst/>
          </a:prstGeom>
          <a:noFill/>
        </p:spPr>
        <p:txBody>
          <a:bodyPr wrap="square" rtlCol="0">
            <a:spAutoFit/>
          </a:bodyPr>
          <a:lstStyle/>
          <a:p>
            <a:r>
              <a:rPr lang="en-US" sz="2200" dirty="0" smtClean="0"/>
              <a:t>“Writing science in plain English” by Anne E. Greene</a:t>
            </a:r>
            <a:endParaRPr lang="en-US" sz="22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602" t="14588" r="36633" b="17647"/>
          <a:stretch/>
        </p:blipFill>
        <p:spPr>
          <a:xfrm>
            <a:off x="5741894" y="1600200"/>
            <a:ext cx="3228699" cy="5109149"/>
          </a:xfrm>
          <a:prstGeom prst="rect">
            <a:avLst/>
          </a:prstGeom>
          <a:ln>
            <a:solidFill>
              <a:schemeClr val="tx1"/>
            </a:solidFill>
          </a:ln>
        </p:spPr>
      </p:pic>
      <p:pic>
        <p:nvPicPr>
          <p:cNvPr id="7"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19152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Twitter Abbreviations: </a:t>
            </a:r>
            <a:br>
              <a:rPr lang="en-US" dirty="0" smtClean="0"/>
            </a:br>
            <a:r>
              <a:rPr lang="en-US" dirty="0" smtClean="0"/>
              <a:t>Technical</a:t>
            </a:r>
            <a:endParaRPr lang="en-US" dirty="0"/>
          </a:p>
        </p:txBody>
      </p:sp>
      <p:sp>
        <p:nvSpPr>
          <p:cNvPr id="4" name="Content Placeholder 3"/>
          <p:cNvSpPr>
            <a:spLocks noGrp="1"/>
          </p:cNvSpPr>
          <p:nvPr>
            <p:ph idx="1"/>
          </p:nvPr>
        </p:nvSpPr>
        <p:spPr/>
        <p:txBody>
          <a:bodyPr>
            <a:normAutofit/>
          </a:bodyPr>
          <a:lstStyle/>
          <a:p>
            <a:pPr lvl="1"/>
            <a:r>
              <a:rPr lang="en-US" sz="3500" dirty="0" smtClean="0"/>
              <a:t>CX: correction</a:t>
            </a:r>
          </a:p>
          <a:p>
            <a:pPr lvl="1"/>
            <a:r>
              <a:rPr lang="en-US" sz="3500" dirty="0" smtClean="0"/>
              <a:t>CT: </a:t>
            </a:r>
            <a:r>
              <a:rPr lang="en-US" sz="3500" dirty="0" err="1" smtClean="0"/>
              <a:t>cuttweet</a:t>
            </a:r>
            <a:r>
              <a:rPr lang="en-US" sz="3500" dirty="0" smtClean="0"/>
              <a:t> (= partial retweet)</a:t>
            </a:r>
          </a:p>
          <a:p>
            <a:pPr lvl="1"/>
            <a:r>
              <a:rPr lang="en-US" sz="3500" dirty="0" smtClean="0"/>
              <a:t>DM: direct message</a:t>
            </a:r>
          </a:p>
          <a:p>
            <a:pPr lvl="1"/>
            <a:r>
              <a:rPr lang="en-US" sz="3500" dirty="0" smtClean="0"/>
              <a:t>HT: hat tip</a:t>
            </a:r>
          </a:p>
          <a:p>
            <a:pPr lvl="1"/>
            <a:r>
              <a:rPr lang="en-US" sz="3500" dirty="0" smtClean="0"/>
              <a:t>MT: modified tweet</a:t>
            </a:r>
          </a:p>
          <a:p>
            <a:pPr lvl="1"/>
            <a:r>
              <a:rPr lang="en-US" sz="3500" dirty="0" smtClean="0"/>
              <a:t>PRT: please </a:t>
            </a:r>
            <a:r>
              <a:rPr lang="en-US" sz="3500" dirty="0" err="1" smtClean="0"/>
              <a:t>retweet</a:t>
            </a:r>
            <a:endParaRPr lang="en-US" sz="3500" dirty="0" smtClean="0"/>
          </a:p>
        </p:txBody>
      </p:sp>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5037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Twitter </a:t>
            </a:r>
            <a:r>
              <a:rPr lang="en-US" dirty="0" smtClean="0"/>
              <a:t>Abbreviations: </a:t>
            </a:r>
            <a:br>
              <a:rPr lang="en-US" dirty="0" smtClean="0"/>
            </a:br>
            <a:r>
              <a:rPr lang="en-US" dirty="0" smtClean="0"/>
              <a:t>Conversational</a:t>
            </a:r>
            <a:endParaRPr lang="en-US" dirty="0"/>
          </a:p>
        </p:txBody>
      </p:sp>
      <p:sp>
        <p:nvSpPr>
          <p:cNvPr id="4" name="Content Placeholder 3"/>
          <p:cNvSpPr>
            <a:spLocks noGrp="1"/>
          </p:cNvSpPr>
          <p:nvPr>
            <p:ph sz="half" idx="2"/>
          </p:nvPr>
        </p:nvSpPr>
        <p:spPr>
          <a:xfrm>
            <a:off x="4470400" y="1600200"/>
            <a:ext cx="4267200" cy="4525963"/>
          </a:xfrm>
        </p:spPr>
        <p:txBody>
          <a:bodyPr>
            <a:noAutofit/>
          </a:bodyPr>
          <a:lstStyle/>
          <a:p>
            <a:pPr lvl="1"/>
            <a:r>
              <a:rPr lang="en-US" sz="2300" dirty="0" smtClean="0"/>
              <a:t>IIRC: if I remember correctly</a:t>
            </a:r>
          </a:p>
          <a:p>
            <a:pPr lvl="1"/>
            <a:r>
              <a:rPr lang="en-US" sz="2300" dirty="0" smtClean="0"/>
              <a:t>IMHO: in my humble opinion</a:t>
            </a:r>
          </a:p>
          <a:p>
            <a:pPr lvl="1"/>
            <a:r>
              <a:rPr lang="en-US" sz="2300" dirty="0" smtClean="0"/>
              <a:t>IRL: in real life</a:t>
            </a:r>
          </a:p>
          <a:p>
            <a:pPr lvl="1"/>
            <a:r>
              <a:rPr lang="en-US" sz="2300" dirty="0" smtClean="0"/>
              <a:t>OH: overheard</a:t>
            </a:r>
          </a:p>
          <a:p>
            <a:pPr lvl="1"/>
            <a:r>
              <a:rPr lang="en-US" sz="2300" dirty="0" smtClean="0"/>
              <a:t>NTS: note to self</a:t>
            </a:r>
          </a:p>
          <a:p>
            <a:pPr lvl="1"/>
            <a:r>
              <a:rPr lang="en-US" sz="2300" dirty="0" smtClean="0"/>
              <a:t>PLMK: please let me know</a:t>
            </a:r>
          </a:p>
          <a:p>
            <a:pPr lvl="1"/>
            <a:r>
              <a:rPr lang="en-US" sz="2300" dirty="0" smtClean="0"/>
              <a:t>QOTD: quote of the day</a:t>
            </a:r>
          </a:p>
          <a:p>
            <a:pPr lvl="1"/>
            <a:r>
              <a:rPr lang="en-US" sz="2300" dirty="0" smtClean="0"/>
              <a:t>TFTF: thanks for the follow</a:t>
            </a:r>
          </a:p>
          <a:p>
            <a:pPr lvl="1"/>
            <a:r>
              <a:rPr lang="en-US" sz="2300" dirty="0" smtClean="0"/>
              <a:t>W or W/: with</a:t>
            </a:r>
          </a:p>
          <a:p>
            <a:pPr lvl="1"/>
            <a:endParaRPr lang="en-US" sz="2300" dirty="0"/>
          </a:p>
        </p:txBody>
      </p:sp>
      <p:sp>
        <p:nvSpPr>
          <p:cNvPr id="5" name="Content Placeholder 4"/>
          <p:cNvSpPr>
            <a:spLocks noGrp="1"/>
          </p:cNvSpPr>
          <p:nvPr>
            <p:ph sz="half" idx="1"/>
          </p:nvPr>
        </p:nvSpPr>
        <p:spPr>
          <a:xfrm>
            <a:off x="254000" y="1600200"/>
            <a:ext cx="4191000" cy="4525963"/>
          </a:xfrm>
        </p:spPr>
        <p:txBody>
          <a:bodyPr>
            <a:noAutofit/>
          </a:bodyPr>
          <a:lstStyle/>
          <a:p>
            <a:pPr lvl="1"/>
            <a:r>
              <a:rPr lang="en-US" sz="2300" dirty="0" smtClean="0"/>
              <a:t>AB/ABT: about</a:t>
            </a:r>
          </a:p>
          <a:p>
            <a:pPr lvl="1"/>
            <a:r>
              <a:rPr lang="en-US" sz="2300" dirty="0" smtClean="0"/>
              <a:t>BGD: background</a:t>
            </a:r>
          </a:p>
          <a:p>
            <a:pPr lvl="1"/>
            <a:r>
              <a:rPr lang="en-US" sz="2300" dirty="0" smtClean="0"/>
              <a:t>BTW: by the way</a:t>
            </a:r>
          </a:p>
          <a:p>
            <a:pPr lvl="1"/>
            <a:r>
              <a:rPr lang="en-US" sz="2300" dirty="0" smtClean="0"/>
              <a:t>F2F/FTF: face to face</a:t>
            </a:r>
          </a:p>
          <a:p>
            <a:pPr lvl="1"/>
            <a:r>
              <a:rPr lang="en-US" sz="2300" dirty="0" smtClean="0"/>
              <a:t>FF: follow Friday</a:t>
            </a:r>
          </a:p>
          <a:p>
            <a:pPr lvl="1"/>
            <a:r>
              <a:rPr lang="en-US" sz="2300" dirty="0" smtClean="0"/>
              <a:t>FOTD: find of the day</a:t>
            </a:r>
          </a:p>
          <a:p>
            <a:pPr lvl="1"/>
            <a:r>
              <a:rPr lang="en-US" sz="2300" dirty="0" smtClean="0"/>
              <a:t>FWIF: for what it’s worth</a:t>
            </a:r>
          </a:p>
          <a:p>
            <a:pPr lvl="1"/>
            <a:r>
              <a:rPr lang="en-US" sz="2300" dirty="0" smtClean="0"/>
              <a:t>HOTD: headline of the day</a:t>
            </a:r>
          </a:p>
          <a:p>
            <a:pPr lvl="1"/>
            <a:r>
              <a:rPr lang="en-US" sz="2300" dirty="0" smtClean="0"/>
              <a:t>ICYMI: in case you missed it</a:t>
            </a:r>
          </a:p>
          <a:p>
            <a:pPr lvl="1"/>
            <a:r>
              <a:rPr lang="en-US" sz="2300" dirty="0"/>
              <a:t>IDK: I don’t know</a:t>
            </a:r>
          </a:p>
          <a:p>
            <a:pPr marL="457200" lvl="1" indent="0">
              <a:buNone/>
            </a:pPr>
            <a:endParaRPr lang="en-US" sz="2300" dirty="0" smtClean="0"/>
          </a:p>
          <a:p>
            <a:endParaRPr lang="en-US" sz="2300" dirty="0"/>
          </a:p>
        </p:txBody>
      </p:sp>
      <p:sp>
        <p:nvSpPr>
          <p:cNvPr id="6" name="TextBox 5"/>
          <p:cNvSpPr txBox="1"/>
          <p:nvPr/>
        </p:nvSpPr>
        <p:spPr>
          <a:xfrm>
            <a:off x="635042" y="3346556"/>
            <a:ext cx="2955390" cy="366411"/>
          </a:xfrm>
          <a:prstGeom prst="rect">
            <a:avLst/>
          </a:prstGeom>
          <a:noFill/>
          <a:ln>
            <a:solidFill>
              <a:srgbClr val="FF6600"/>
            </a:solidFill>
          </a:ln>
        </p:spPr>
        <p:txBody>
          <a:bodyPr wrap="square" rtlCol="0">
            <a:spAutoFit/>
          </a:bodyPr>
          <a:lstStyle/>
          <a:p>
            <a:endParaRPr lang="en-US" dirty="0"/>
          </a:p>
        </p:txBody>
      </p:sp>
      <p:sp>
        <p:nvSpPr>
          <p:cNvPr id="7" name="TextBox 6"/>
          <p:cNvSpPr txBox="1"/>
          <p:nvPr/>
        </p:nvSpPr>
        <p:spPr>
          <a:xfrm>
            <a:off x="635042" y="4983196"/>
            <a:ext cx="3809958" cy="731520"/>
          </a:xfrm>
          <a:prstGeom prst="rect">
            <a:avLst/>
          </a:prstGeom>
          <a:noFill/>
          <a:ln>
            <a:solidFill>
              <a:srgbClr val="FF6600"/>
            </a:solidFill>
          </a:ln>
        </p:spPr>
        <p:txBody>
          <a:bodyPr wrap="square" rtlCol="0">
            <a:spAutoFit/>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545" t="16473" r="33955" b="43057"/>
          <a:stretch/>
        </p:blipFill>
        <p:spPr>
          <a:xfrm>
            <a:off x="457200" y="1417638"/>
            <a:ext cx="6858001" cy="5337447"/>
          </a:xfrm>
          <a:prstGeom prst="rect">
            <a:avLst/>
          </a:prstGeom>
          <a:ln>
            <a:solidFill>
              <a:schemeClr val="tx1"/>
            </a:solidFill>
          </a:ln>
        </p:spPr>
      </p:pic>
      <p:pic>
        <p:nvPicPr>
          <p:cNvPr id="9"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698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Analytics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620" t="11292" r="9704" b="15026"/>
          <a:stretch/>
        </p:blipFill>
        <p:spPr>
          <a:xfrm>
            <a:off x="247220" y="1657754"/>
            <a:ext cx="8706755" cy="4735251"/>
          </a:xfrm>
          <a:ln>
            <a:solidFill>
              <a:schemeClr val="tx1"/>
            </a:solidFill>
          </a:ln>
        </p:spPr>
      </p:pic>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450" t="4723" r="2556"/>
          <a:stretch/>
        </p:blipFill>
        <p:spPr>
          <a:xfrm>
            <a:off x="2645898" y="1302444"/>
            <a:ext cx="6308077" cy="5355620"/>
          </a:xfrm>
          <a:prstGeom prst="rect">
            <a:avLst/>
          </a:prstGeom>
          <a:ln>
            <a:solidFill>
              <a:schemeClr val="tx1"/>
            </a:solidFill>
          </a:ln>
        </p:spPr>
      </p:pic>
    </p:spTree>
    <p:extLst>
      <p:ext uri="{BB962C8B-B14F-4D97-AF65-F5344CB8AC3E}">
        <p14:creationId xmlns:p14="http://schemas.microsoft.com/office/powerpoint/2010/main" val="12982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a:t>
            </a:r>
            <a:endParaRPr lang="en-US" dirty="0"/>
          </a:p>
        </p:txBody>
      </p:sp>
      <p:sp>
        <p:nvSpPr>
          <p:cNvPr id="7" name="Content Placeholder 6"/>
          <p:cNvSpPr>
            <a:spLocks noGrp="1"/>
          </p:cNvSpPr>
          <p:nvPr>
            <p:ph idx="1"/>
          </p:nvPr>
        </p:nvSpPr>
        <p:spPr/>
        <p:txBody>
          <a:bodyPr/>
          <a:lstStyle/>
          <a:p>
            <a:r>
              <a:rPr lang="en-US" dirty="0" smtClean="0"/>
              <a:t>World’s largest social media platform</a:t>
            </a:r>
          </a:p>
          <a:p>
            <a:r>
              <a:rPr lang="en-US" dirty="0" smtClean="0"/>
              <a:t>Common interest “groups” and “pages”</a:t>
            </a:r>
            <a:endParaRPr lang="en-US" dirty="0"/>
          </a:p>
        </p:txBody>
      </p:sp>
      <p:pic>
        <p:nvPicPr>
          <p:cNvPr id="10"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pic>
        <p:nvPicPr>
          <p:cNvPr id="6" name="Picture 5" descr="Screen Shot 2015-09-17 at 1.19.42 PM.png"/>
          <p:cNvPicPr>
            <a:picLocks noChangeAspect="1"/>
          </p:cNvPicPr>
          <p:nvPr/>
        </p:nvPicPr>
        <p:blipFill rotWithShape="1">
          <a:blip r:embed="rId3">
            <a:extLst>
              <a:ext uri="{28A0092B-C50C-407E-A947-70E740481C1C}">
                <a14:useLocalDpi xmlns:a14="http://schemas.microsoft.com/office/drawing/2010/main" val="0"/>
              </a:ext>
            </a:extLst>
          </a:blip>
          <a:srcRect l="6343" t="12097" r="26901" b="13871"/>
          <a:stretch/>
        </p:blipFill>
        <p:spPr>
          <a:xfrm>
            <a:off x="310650" y="3039678"/>
            <a:ext cx="5212653" cy="3612940"/>
          </a:xfrm>
          <a:prstGeom prst="rect">
            <a:avLst/>
          </a:prstGeom>
          <a:ln>
            <a:solidFill>
              <a:srgbClr val="000000"/>
            </a:solidFill>
          </a:ln>
        </p:spPr>
      </p:pic>
    </p:spTree>
    <p:extLst>
      <p:ext uri="{BB962C8B-B14F-4D97-AF65-F5344CB8AC3E}">
        <p14:creationId xmlns:p14="http://schemas.microsoft.com/office/powerpoint/2010/main" val="6925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About me</a:t>
            </a:r>
            <a:r>
              <a:rPr lang="mr-IN"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6182" y="4346873"/>
            <a:ext cx="3183274" cy="2271455"/>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0759"/>
            <a:ext cx="2877085" cy="28770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6650" y="1036292"/>
            <a:ext cx="4455622" cy="3341717"/>
          </a:xfrm>
          <a:prstGeom prst="rect">
            <a:avLst/>
          </a:prstGeom>
        </p:spPr>
      </p:pic>
      <p:pic>
        <p:nvPicPr>
          <p:cNvPr id="11" name="Picture 10" descr="Chili_Acr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30" y="1374634"/>
            <a:ext cx="2171540" cy="2249715"/>
          </a:xfrm>
          <a:prstGeom prst="rect">
            <a:avLst/>
          </a:prstGeom>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740" y="1161228"/>
            <a:ext cx="1411178" cy="27195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2" descr="2013-11-22 12.15.4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3056" y="274638"/>
            <a:ext cx="3523744" cy="1986424"/>
          </a:xfrm>
          <a:prstGeom prst="rect">
            <a:avLst/>
          </a:prstGeom>
        </p:spPr>
      </p:pic>
      <p:pic>
        <p:nvPicPr>
          <p:cNvPr id="14" name="Content Placeholder 3" descr="63-4-unkown structure.jpg"/>
          <p:cNvPicPr>
            <a:picLocks noChangeAspect="1"/>
          </p:cNvPicPr>
          <p:nvPr/>
        </p:nvPicPr>
        <p:blipFill rotWithShape="1">
          <a:blip r:embed="rId8">
            <a:extLst>
              <a:ext uri="{28A0092B-C50C-407E-A947-70E740481C1C}">
                <a14:useLocalDpi xmlns:a14="http://schemas.microsoft.com/office/drawing/2010/main" val="0"/>
              </a:ext>
            </a:extLst>
          </a:blip>
          <a:srcRect l="-78" t="-164" r="-523"/>
          <a:stretch/>
        </p:blipFill>
        <p:spPr>
          <a:xfrm>
            <a:off x="4475629" y="2475299"/>
            <a:ext cx="2261107" cy="1688472"/>
          </a:xfrm>
          <a:prstGeom prst="rect">
            <a:avLst/>
          </a:prstGeom>
        </p:spPr>
      </p:pic>
      <p:pic>
        <p:nvPicPr>
          <p:cNvPr id="15" name="Content Placeholder 3" descr="62-5.jpg"/>
          <p:cNvPicPr>
            <a:picLocks noChangeAspect="1"/>
          </p:cNvPicPr>
          <p:nvPr/>
        </p:nvPicPr>
        <p:blipFill rotWithShape="1">
          <a:blip r:embed="rId9">
            <a:extLst>
              <a:ext uri="{28A0092B-C50C-407E-A947-70E740481C1C}">
                <a14:useLocalDpi xmlns:a14="http://schemas.microsoft.com/office/drawing/2010/main" val="0"/>
              </a:ext>
            </a:extLst>
          </a:blip>
          <a:srcRect l="-78" r="547"/>
          <a:stretch/>
        </p:blipFill>
        <p:spPr>
          <a:xfrm>
            <a:off x="6924928" y="2475299"/>
            <a:ext cx="2042162" cy="1538842"/>
          </a:xfrm>
          <a:prstGeom prst="rect">
            <a:avLst/>
          </a:prstGeom>
        </p:spPr>
      </p:pic>
      <p:pic>
        <p:nvPicPr>
          <p:cNvPr id="16" name="Picture 15"/>
          <p:cNvPicPr>
            <a:picLocks noChangeAspect="1"/>
          </p:cNvPicPr>
          <p:nvPr/>
        </p:nvPicPr>
        <p:blipFill>
          <a:blip r:embed="rId10"/>
          <a:stretch>
            <a:fillRect/>
          </a:stretch>
        </p:blipFill>
        <p:spPr>
          <a:xfrm>
            <a:off x="3726863" y="4414615"/>
            <a:ext cx="1690274" cy="2135969"/>
          </a:xfrm>
          <a:prstGeom prst="rect">
            <a:avLst/>
          </a:prstGeom>
        </p:spPr>
      </p:pic>
    </p:spTree>
    <p:extLst>
      <p:ext uri="{BB962C8B-B14F-4D97-AF65-F5344CB8AC3E}">
        <p14:creationId xmlns:p14="http://schemas.microsoft.com/office/powerpoint/2010/main" val="733866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a:t>
            </a:r>
            <a:endParaRPr lang="en-US" dirty="0"/>
          </a:p>
        </p:txBody>
      </p:sp>
      <p:sp>
        <p:nvSpPr>
          <p:cNvPr id="7" name="Content Placeholder 6"/>
          <p:cNvSpPr>
            <a:spLocks noGrp="1"/>
          </p:cNvSpPr>
          <p:nvPr>
            <p:ph idx="1"/>
          </p:nvPr>
        </p:nvSpPr>
        <p:spPr/>
        <p:txBody>
          <a:bodyPr/>
          <a:lstStyle/>
          <a:p>
            <a:r>
              <a:rPr lang="en-US" dirty="0" smtClean="0"/>
              <a:t>World’s largest social media platform</a:t>
            </a:r>
          </a:p>
          <a:p>
            <a:r>
              <a:rPr lang="en-US" dirty="0" smtClean="0"/>
              <a:t>Common interest “groups” and “pages”</a:t>
            </a:r>
            <a:endParaRPr lang="en-US" dirty="0"/>
          </a:p>
        </p:txBody>
      </p:sp>
      <p:pic>
        <p:nvPicPr>
          <p:cNvPr id="10"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pic>
        <p:nvPicPr>
          <p:cNvPr id="6" name="Picture 5" descr="Screen Shot 2015-09-17 at 1.19.42 PM.png"/>
          <p:cNvPicPr>
            <a:picLocks noChangeAspect="1"/>
          </p:cNvPicPr>
          <p:nvPr/>
        </p:nvPicPr>
        <p:blipFill rotWithShape="1">
          <a:blip r:embed="rId3">
            <a:extLst>
              <a:ext uri="{28A0092B-C50C-407E-A947-70E740481C1C}">
                <a14:useLocalDpi xmlns:a14="http://schemas.microsoft.com/office/drawing/2010/main" val="0"/>
              </a:ext>
            </a:extLst>
          </a:blip>
          <a:srcRect l="6343" t="12097" r="26901" b="13871"/>
          <a:stretch/>
        </p:blipFill>
        <p:spPr>
          <a:xfrm>
            <a:off x="310650" y="3039678"/>
            <a:ext cx="5212653" cy="3612940"/>
          </a:xfrm>
          <a:prstGeom prst="rect">
            <a:avLst/>
          </a:prstGeom>
          <a:ln>
            <a:solidFill>
              <a:srgbClr val="000000"/>
            </a:solidFill>
          </a:ln>
        </p:spPr>
      </p:pic>
      <p:pic>
        <p:nvPicPr>
          <p:cNvPr id="4" name="Picture 3" descr="Screen Shot 2015-03-11 at 8.37.47 PM.png"/>
          <p:cNvPicPr>
            <a:picLocks noChangeAspect="1"/>
          </p:cNvPicPr>
          <p:nvPr/>
        </p:nvPicPr>
        <p:blipFill rotWithShape="1">
          <a:blip r:embed="rId3">
            <a:extLst>
              <a:ext uri="{28A0092B-C50C-407E-A947-70E740481C1C}">
                <a14:useLocalDpi xmlns:a14="http://schemas.microsoft.com/office/drawing/2010/main" val="0"/>
              </a:ext>
            </a:extLst>
          </a:blip>
          <a:srcRect l="25631" t="8147" r="37329" b="21310"/>
          <a:stretch/>
        </p:blipFill>
        <p:spPr>
          <a:xfrm>
            <a:off x="5300165" y="2875004"/>
            <a:ext cx="3617466" cy="3875322"/>
          </a:xfrm>
          <a:prstGeom prst="rect">
            <a:avLst/>
          </a:prstGeom>
          <a:ln>
            <a:solidFill>
              <a:srgbClr val="000000"/>
            </a:solidFill>
          </a:ln>
        </p:spPr>
      </p:pic>
    </p:spTree>
    <p:extLst>
      <p:ext uri="{BB962C8B-B14F-4D97-AF65-F5344CB8AC3E}">
        <p14:creationId xmlns:p14="http://schemas.microsoft.com/office/powerpoint/2010/main" val="1851995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Awesome potential</a:t>
            </a:r>
            <a:endParaRPr lang="en-US" dirty="0"/>
          </a:p>
        </p:txBody>
      </p:sp>
      <p:pic>
        <p:nvPicPr>
          <p:cNvPr id="4" name="Content Placeholder 3" descr="Screen Shot 2015-09-16 at 3.07.2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863" t="16182" r="23092" b="13786"/>
          <a:stretch/>
        </p:blipFill>
        <p:spPr>
          <a:xfrm>
            <a:off x="529784" y="1417638"/>
            <a:ext cx="8157016" cy="5246956"/>
          </a:xfrm>
          <a:ln>
            <a:solidFill>
              <a:srgbClr val="000000"/>
            </a:solidFill>
          </a:ln>
        </p:spPr>
      </p:pic>
      <p:sp>
        <p:nvSpPr>
          <p:cNvPr id="3" name="TextBox 2"/>
          <p:cNvSpPr txBox="1"/>
          <p:nvPr/>
        </p:nvSpPr>
        <p:spPr>
          <a:xfrm>
            <a:off x="1102659" y="4827494"/>
            <a:ext cx="1465729" cy="369332"/>
          </a:xfrm>
          <a:prstGeom prst="rect">
            <a:avLst/>
          </a:prstGeom>
          <a:noFill/>
          <a:ln>
            <a:solidFill>
              <a:srgbClr val="FF0000"/>
            </a:solidFill>
          </a:ln>
        </p:spPr>
        <p:txBody>
          <a:bodyPr wrap="square" rtlCol="0">
            <a:spAutoFit/>
          </a:bodyPr>
          <a:lstStyle/>
          <a:p>
            <a:endParaRPr lang="en-US"/>
          </a:p>
        </p:txBody>
      </p:sp>
      <p:pic>
        <p:nvPicPr>
          <p:cNvPr id="6"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22769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Group tips</a:t>
            </a:r>
            <a:endParaRPr lang="en-US" dirty="0"/>
          </a:p>
        </p:txBody>
      </p:sp>
      <p:sp>
        <p:nvSpPr>
          <p:cNvPr id="3" name="Content Placeholder 2"/>
          <p:cNvSpPr>
            <a:spLocks noGrp="1"/>
          </p:cNvSpPr>
          <p:nvPr>
            <p:ph idx="1"/>
          </p:nvPr>
        </p:nvSpPr>
        <p:spPr/>
        <p:txBody>
          <a:bodyPr>
            <a:normAutofit fontScale="92500" lnSpcReduction="20000"/>
          </a:bodyPr>
          <a:lstStyle/>
          <a:p>
            <a:r>
              <a:rPr lang="en-US" dirty="0"/>
              <a:t>Flesh out </a:t>
            </a:r>
            <a:r>
              <a:rPr lang="en-US" dirty="0" smtClean="0"/>
              <a:t>group profile: leave no field blank!</a:t>
            </a:r>
            <a:endParaRPr lang="en-US" dirty="0"/>
          </a:p>
          <a:p>
            <a:r>
              <a:rPr lang="en-US" dirty="0"/>
              <a:t>Assign </a:t>
            </a:r>
            <a:r>
              <a:rPr lang="en-US" dirty="0" smtClean="0"/>
              <a:t>admins, keep notifications on</a:t>
            </a:r>
          </a:p>
          <a:p>
            <a:pPr marL="0" indent="0">
              <a:buNone/>
            </a:pPr>
            <a:r>
              <a:rPr lang="en-US" dirty="0" smtClean="0"/>
              <a:t>Know the algorithms: </a:t>
            </a:r>
            <a:endParaRPr lang="en-US" dirty="0"/>
          </a:p>
          <a:p>
            <a:r>
              <a:rPr lang="en-US" dirty="0" smtClean="0"/>
              <a:t>Time and day of week matter</a:t>
            </a:r>
          </a:p>
          <a:p>
            <a:pPr lvl="1"/>
            <a:r>
              <a:rPr lang="en-US" dirty="0" smtClean="0"/>
              <a:t>Post mornings &amp; after lunch </a:t>
            </a:r>
          </a:p>
          <a:p>
            <a:pPr lvl="1"/>
            <a:r>
              <a:rPr lang="en-US" dirty="0" smtClean="0"/>
              <a:t>Posts are seen more on weekends</a:t>
            </a:r>
          </a:p>
          <a:p>
            <a:r>
              <a:rPr lang="en-US" dirty="0" smtClean="0"/>
              <a:t>Link to outside websites </a:t>
            </a:r>
          </a:p>
          <a:p>
            <a:r>
              <a:rPr lang="en-US" dirty="0" smtClean="0"/>
              <a:t>Use many high-quality images</a:t>
            </a:r>
          </a:p>
          <a:p>
            <a:r>
              <a:rPr lang="en-US" dirty="0" smtClean="0"/>
              <a:t>Wit and humor go a long way</a:t>
            </a:r>
          </a:p>
          <a:p>
            <a:r>
              <a:rPr lang="en-US" dirty="0" smtClean="0"/>
              <a:t>Spread posts out throughout the day</a:t>
            </a:r>
          </a:p>
          <a:p>
            <a:endParaRPr lang="en-US" dirty="0"/>
          </a:p>
        </p:txBody>
      </p:sp>
      <p:pic>
        <p:nvPicPr>
          <p:cNvPr id="5"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6166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3-15 at 5.13.07 PM.png"/>
          <p:cNvPicPr>
            <a:picLocks noChangeAspect="1"/>
          </p:cNvPicPr>
          <p:nvPr/>
        </p:nvPicPr>
        <p:blipFill rotWithShape="1">
          <a:blip r:embed="rId3">
            <a:extLst>
              <a:ext uri="{28A0092B-C50C-407E-A947-70E740481C1C}">
                <a14:useLocalDpi xmlns:a14="http://schemas.microsoft.com/office/drawing/2010/main" val="0"/>
              </a:ext>
            </a:extLst>
          </a:blip>
          <a:srcRect l="21901" t="11019" r="40756" b="52898"/>
          <a:stretch/>
        </p:blipFill>
        <p:spPr>
          <a:xfrm>
            <a:off x="164136" y="1417638"/>
            <a:ext cx="3909939" cy="2125131"/>
          </a:xfrm>
          <a:prstGeom prst="rect">
            <a:avLst/>
          </a:prstGeom>
          <a:ln>
            <a:solidFill>
              <a:srgbClr val="000000"/>
            </a:solidFill>
          </a:ln>
        </p:spPr>
      </p:pic>
      <p:sp>
        <p:nvSpPr>
          <p:cNvPr id="2" name="Title 1"/>
          <p:cNvSpPr>
            <a:spLocks noGrp="1"/>
          </p:cNvSpPr>
          <p:nvPr>
            <p:ph type="title"/>
          </p:nvPr>
        </p:nvSpPr>
        <p:spPr/>
        <p:txBody>
          <a:bodyPr/>
          <a:lstStyle/>
          <a:p>
            <a:r>
              <a:rPr lang="en-US" dirty="0" smtClean="0"/>
              <a:t>Blogs</a:t>
            </a:r>
            <a:endParaRPr lang="en-US" dirty="0"/>
          </a:p>
        </p:txBody>
      </p:sp>
      <p:pic>
        <p:nvPicPr>
          <p:cNvPr id="6" name="Content Placeholder 5" descr="Screen Shot 2015-03-15 at 4.56.4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7014" t="11212" r="40467" b="51158"/>
          <a:stretch/>
        </p:blipFill>
        <p:spPr>
          <a:xfrm>
            <a:off x="5644838" y="1417638"/>
            <a:ext cx="3499162" cy="1741973"/>
          </a:xfrm>
          <a:ln>
            <a:solidFill>
              <a:schemeClr val="tx1"/>
            </a:solidFill>
          </a:ln>
        </p:spPr>
      </p:pic>
      <p:pic>
        <p:nvPicPr>
          <p:cNvPr id="7" name="Picture 6" descr="Screen Shot 2015-03-15 at 4.58.59 PM.png"/>
          <p:cNvPicPr>
            <a:picLocks noChangeAspect="1"/>
          </p:cNvPicPr>
          <p:nvPr/>
        </p:nvPicPr>
        <p:blipFill rotWithShape="1">
          <a:blip r:embed="rId3">
            <a:extLst>
              <a:ext uri="{28A0092B-C50C-407E-A947-70E740481C1C}">
                <a14:useLocalDpi xmlns:a14="http://schemas.microsoft.com/office/drawing/2010/main" val="0"/>
              </a:ext>
            </a:extLst>
          </a:blip>
          <a:srcRect l="23325" t="11018" r="22546" b="14624"/>
          <a:stretch/>
        </p:blipFill>
        <p:spPr>
          <a:xfrm>
            <a:off x="2894617" y="1417638"/>
            <a:ext cx="2750221" cy="2125131"/>
          </a:xfrm>
          <a:prstGeom prst="rect">
            <a:avLst/>
          </a:prstGeom>
          <a:ln>
            <a:solidFill>
              <a:srgbClr val="000000"/>
            </a:solidFill>
          </a:ln>
        </p:spPr>
      </p:pic>
      <p:pic>
        <p:nvPicPr>
          <p:cNvPr id="8" name="Picture 7" descr="Screen Shot 2015-03-15 at 5.11.28 PM.png"/>
          <p:cNvPicPr>
            <a:picLocks noChangeAspect="1"/>
          </p:cNvPicPr>
          <p:nvPr/>
        </p:nvPicPr>
        <p:blipFill rotWithShape="1">
          <a:blip r:embed="rId3">
            <a:extLst>
              <a:ext uri="{28A0092B-C50C-407E-A947-70E740481C1C}">
                <a14:useLocalDpi xmlns:a14="http://schemas.microsoft.com/office/drawing/2010/main" val="0"/>
              </a:ext>
            </a:extLst>
          </a:blip>
          <a:srcRect l="24168" t="11944" r="39153" b="25069"/>
          <a:stretch/>
        </p:blipFill>
        <p:spPr>
          <a:xfrm>
            <a:off x="164136" y="3908496"/>
            <a:ext cx="2774440" cy="2679964"/>
          </a:xfrm>
          <a:prstGeom prst="rect">
            <a:avLst/>
          </a:prstGeom>
          <a:ln>
            <a:solidFill>
              <a:srgbClr val="000000"/>
            </a:solidFill>
          </a:ln>
        </p:spPr>
      </p:pic>
      <p:sp>
        <p:nvSpPr>
          <p:cNvPr id="10" name="TextBox 9"/>
          <p:cNvSpPr txBox="1"/>
          <p:nvPr/>
        </p:nvSpPr>
        <p:spPr>
          <a:xfrm>
            <a:off x="3210438" y="3908496"/>
            <a:ext cx="2434400" cy="1015663"/>
          </a:xfrm>
          <a:prstGeom prst="rect">
            <a:avLst/>
          </a:prstGeom>
          <a:noFill/>
        </p:spPr>
        <p:txBody>
          <a:bodyPr wrap="square" rtlCol="0">
            <a:spAutoFit/>
          </a:bodyPr>
          <a:lstStyle/>
          <a:p>
            <a:pPr algn="ctr"/>
            <a:r>
              <a:rPr lang="en-US" sz="3000" dirty="0" smtClean="0"/>
              <a:t>Idea: “CRISPY Bites”</a:t>
            </a:r>
            <a:endParaRPr lang="en-US" sz="3000" dirty="0"/>
          </a:p>
        </p:txBody>
      </p:sp>
      <p:pic>
        <p:nvPicPr>
          <p:cNvPr id="13" name="Picture 12" descr="Screen Shot 2015-03-15 at 5.19.32 PM.png"/>
          <p:cNvPicPr>
            <a:picLocks noChangeAspect="1"/>
          </p:cNvPicPr>
          <p:nvPr/>
        </p:nvPicPr>
        <p:blipFill rotWithShape="1">
          <a:blip r:embed="rId3">
            <a:extLst>
              <a:ext uri="{28A0092B-C50C-407E-A947-70E740481C1C}">
                <a14:useLocalDpi xmlns:a14="http://schemas.microsoft.com/office/drawing/2010/main" val="0"/>
              </a:ext>
            </a:extLst>
          </a:blip>
          <a:srcRect l="18518" t="13234" r="47146" b="35832"/>
          <a:stretch/>
        </p:blipFill>
        <p:spPr>
          <a:xfrm>
            <a:off x="5807651" y="3908496"/>
            <a:ext cx="3115480" cy="2599647"/>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3199769" y="4957910"/>
            <a:ext cx="2325350" cy="1550233"/>
          </a:xfrm>
          <a:prstGeom prst="rect">
            <a:avLst/>
          </a:prstGeom>
        </p:spPr>
      </p:pic>
      <p:pic>
        <p:nvPicPr>
          <p:cNvPr id="11" name="Picture 10"/>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18858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 Take writing classes</a:t>
            </a:r>
          </a:p>
          <a:p>
            <a:pPr lvl="1"/>
            <a:r>
              <a:rPr lang="en-US" dirty="0" smtClean="0"/>
              <a:t>Cal Journalism school!</a:t>
            </a:r>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831" t="10341" r="10000" b="27945"/>
          <a:stretch/>
        </p:blipFill>
        <p:spPr>
          <a:xfrm>
            <a:off x="457200" y="2758002"/>
            <a:ext cx="8229600" cy="3910707"/>
          </a:xfrm>
          <a:prstGeom prst="rect">
            <a:avLst/>
          </a:prstGeom>
          <a:ln>
            <a:solidFill>
              <a:schemeClr val="tx1"/>
            </a:solidFill>
          </a:ln>
        </p:spPr>
      </p:pic>
    </p:spTree>
    <p:extLst>
      <p:ext uri="{BB962C8B-B14F-4D97-AF65-F5344CB8AC3E}">
        <p14:creationId xmlns:p14="http://schemas.microsoft.com/office/powerpoint/2010/main" val="1984574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2) Start small, get feedback</a:t>
            </a:r>
            <a:endParaRPr lang="en-US" dirty="0"/>
          </a:p>
          <a:p>
            <a:pPr lvl="1"/>
            <a:r>
              <a:rPr lang="en-US" dirty="0"/>
              <a:t>University </a:t>
            </a:r>
            <a:r>
              <a:rPr lang="en-US" dirty="0" smtClean="0"/>
              <a:t>publications</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337" r="8701" b="25130"/>
          <a:stretch/>
        </p:blipFill>
        <p:spPr>
          <a:xfrm>
            <a:off x="457200" y="2794402"/>
            <a:ext cx="8348353" cy="3859480"/>
          </a:xfrm>
          <a:prstGeom prst="rect">
            <a:avLst/>
          </a:prstGeom>
          <a:ln>
            <a:solidFill>
              <a:schemeClr val="tx1"/>
            </a:solidFill>
          </a:ln>
        </p:spPr>
      </p:pic>
    </p:spTree>
    <p:extLst>
      <p:ext uri="{BB962C8B-B14F-4D97-AF65-F5344CB8AC3E}">
        <p14:creationId xmlns:p14="http://schemas.microsoft.com/office/powerpoint/2010/main" val="520291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3) Attend </a:t>
            </a:r>
            <a:r>
              <a:rPr lang="en-US" dirty="0" err="1" smtClean="0"/>
              <a:t>SciComm</a:t>
            </a:r>
            <a:r>
              <a:rPr lang="en-US" dirty="0" smtClean="0"/>
              <a:t> conferences</a:t>
            </a:r>
          </a:p>
          <a:p>
            <a:pPr lvl="1"/>
            <a:r>
              <a:rPr lang="en-US" dirty="0" err="1" smtClean="0"/>
              <a:t>ComSciCon</a:t>
            </a:r>
            <a:endParaRPr lang="en-US" dirty="0" smtClean="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53" t="7246" r="15844" b="14000"/>
          <a:stretch/>
        </p:blipFill>
        <p:spPr>
          <a:xfrm>
            <a:off x="1292457" y="2715248"/>
            <a:ext cx="6260248" cy="3980931"/>
          </a:xfrm>
          <a:prstGeom prst="rect">
            <a:avLst/>
          </a:prstGeom>
          <a:ln>
            <a:solidFill>
              <a:schemeClr val="tx1"/>
            </a:solidFill>
          </a:ln>
        </p:spPr>
      </p:pic>
    </p:spTree>
    <p:extLst>
      <p:ext uri="{BB962C8B-B14F-4D97-AF65-F5344CB8AC3E}">
        <p14:creationId xmlns:p14="http://schemas.microsoft.com/office/powerpoint/2010/main" val="1246309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Journalism</a:t>
            </a:r>
            <a:endParaRPr lang="en-US" dirty="0"/>
          </a:p>
        </p:txBody>
      </p:sp>
      <p:pic>
        <p:nvPicPr>
          <p:cNvPr id="7" name="Picture 6" descr="Screen Shot 2015-03-11 at 9.09.42 PM.png"/>
          <p:cNvPicPr>
            <a:picLocks noChangeAspect="1"/>
          </p:cNvPicPr>
          <p:nvPr/>
        </p:nvPicPr>
        <p:blipFill rotWithShape="1">
          <a:blip r:embed="rId3">
            <a:extLst>
              <a:ext uri="{28A0092B-C50C-407E-A947-70E740481C1C}">
                <a14:useLocalDpi xmlns:a14="http://schemas.microsoft.com/office/drawing/2010/main" val="0"/>
              </a:ext>
            </a:extLst>
          </a:blip>
          <a:srcRect l="24661" t="18292" r="19117" b="10925"/>
          <a:stretch/>
        </p:blipFill>
        <p:spPr>
          <a:xfrm>
            <a:off x="1036548" y="1556867"/>
            <a:ext cx="7070903" cy="5007628"/>
          </a:xfrm>
          <a:prstGeom prst="rect">
            <a:avLst/>
          </a:prstGeom>
          <a:ln>
            <a:solidFill>
              <a:srgbClr val="000000"/>
            </a:solidFill>
          </a:ln>
        </p:spPr>
      </p:pic>
      <p:pic>
        <p:nvPicPr>
          <p:cNvPr id="9" name="Content Placeholder 5" descr="Screen Shot 2014-05-04 at 8.39.40 PM.png"/>
          <p:cNvPicPr>
            <a:picLocks noChangeAspect="1"/>
          </p:cNvPicPr>
          <p:nvPr/>
        </p:nvPicPr>
        <p:blipFill rotWithShape="1">
          <a:blip r:embed="rId3">
            <a:extLst>
              <a:ext uri="{28A0092B-C50C-407E-A947-70E740481C1C}">
                <a14:useLocalDpi xmlns:a14="http://schemas.microsoft.com/office/drawing/2010/main" val="0"/>
              </a:ext>
            </a:extLst>
          </a:blip>
          <a:srcRect l="2710" t="15019" r="12147" b="9137"/>
          <a:stretch/>
        </p:blipFill>
        <p:spPr>
          <a:xfrm>
            <a:off x="228184" y="3178485"/>
            <a:ext cx="6081752" cy="3386011"/>
          </a:xfrm>
          <a:prstGeom prst="rect">
            <a:avLst/>
          </a:prstGeom>
          <a:ln>
            <a:solidFill>
              <a:srgbClr val="000000"/>
            </a:solidFill>
          </a:ln>
        </p:spPr>
      </p:pic>
      <p:pic>
        <p:nvPicPr>
          <p:cNvPr id="10" name="Content Placeholder 3" descr="Screen Shot 2014-05-04 at 8.37.52 PM.png"/>
          <p:cNvPicPr>
            <a:picLocks noChangeAspect="1"/>
          </p:cNvPicPr>
          <p:nvPr/>
        </p:nvPicPr>
        <p:blipFill rotWithShape="1">
          <a:blip r:embed="rId3">
            <a:extLst>
              <a:ext uri="{28A0092B-C50C-407E-A947-70E740481C1C}">
                <a14:useLocalDpi xmlns:a14="http://schemas.microsoft.com/office/drawing/2010/main" val="0"/>
              </a:ext>
            </a:extLst>
          </a:blip>
          <a:srcRect l="4363" t="13255" r="9668" b="9137"/>
          <a:stretch/>
        </p:blipFill>
        <p:spPr>
          <a:xfrm>
            <a:off x="2893026" y="3178484"/>
            <a:ext cx="6001236" cy="3386011"/>
          </a:xfrm>
          <a:prstGeom prst="rect">
            <a:avLst/>
          </a:prstGeom>
          <a:ln>
            <a:solidFill>
              <a:srgbClr val="000000"/>
            </a:solidFill>
          </a:ln>
        </p:spPr>
      </p:pic>
      <p:pic>
        <p:nvPicPr>
          <p:cNvPr id="8" name="Picture 7"/>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4366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944" r="14546" b="21576"/>
          <a:stretch/>
        </p:blipFill>
        <p:spPr>
          <a:xfrm>
            <a:off x="249309" y="1384752"/>
            <a:ext cx="8760222" cy="4579814"/>
          </a:xfrm>
          <a:prstGeom prst="rect">
            <a:avLst/>
          </a:prstGeom>
          <a:ln>
            <a:solidFill>
              <a:schemeClr val="tx1"/>
            </a:solidFill>
          </a:ln>
        </p:spPr>
      </p:pic>
      <p:sp>
        <p:nvSpPr>
          <p:cNvPr id="2" name="Title 1"/>
          <p:cNvSpPr>
            <a:spLocks noGrp="1"/>
          </p:cNvSpPr>
          <p:nvPr>
            <p:ph type="title"/>
          </p:nvPr>
        </p:nvSpPr>
        <p:spPr/>
        <p:txBody>
          <a:bodyPr/>
          <a:lstStyle/>
          <a:p>
            <a:r>
              <a:rPr lang="en-US" dirty="0" smtClean="0"/>
              <a:t>Science Journalism</a:t>
            </a:r>
            <a:endParaRPr lang="en-US" dirty="0"/>
          </a:p>
        </p:txBody>
      </p:sp>
      <p:pic>
        <p:nvPicPr>
          <p:cNvPr id="4" name="Picture 3" descr="Screen Shot 2015-03-15 at 6.32.18 PM.png"/>
          <p:cNvPicPr>
            <a:picLocks noChangeAspect="1"/>
          </p:cNvPicPr>
          <p:nvPr/>
        </p:nvPicPr>
        <p:blipFill rotWithShape="1">
          <a:blip r:embed="rId3">
            <a:extLst>
              <a:ext uri="{28A0092B-C50C-407E-A947-70E740481C1C}">
                <a14:useLocalDpi xmlns:a14="http://schemas.microsoft.com/office/drawing/2010/main" val="0"/>
              </a:ext>
            </a:extLst>
          </a:blip>
          <a:srcRect l="22257" t="13618" r="23971" b="35514"/>
          <a:stretch/>
        </p:blipFill>
        <p:spPr>
          <a:xfrm>
            <a:off x="158702" y="1740742"/>
            <a:ext cx="8681774" cy="4619716"/>
          </a:xfrm>
          <a:prstGeom prst="rect">
            <a:avLst/>
          </a:prstGeom>
          <a:ln>
            <a:solidFill>
              <a:srgbClr val="000000"/>
            </a:solidFill>
          </a:ln>
        </p:spPr>
      </p:pic>
      <p:pic>
        <p:nvPicPr>
          <p:cNvPr id="6" name="Picture 5"/>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8" name="Picture 7" descr="Earth-Fungi-MostPopular.jpg"/>
          <p:cNvPicPr>
            <a:picLocks noChangeAspect="1"/>
          </p:cNvPicPr>
          <p:nvPr/>
        </p:nvPicPr>
        <p:blipFill rotWithShape="1">
          <a:blip r:embed="rId3">
            <a:extLst>
              <a:ext uri="{28A0092B-C50C-407E-A947-70E740481C1C}">
                <a14:useLocalDpi xmlns:a14="http://schemas.microsoft.com/office/drawing/2010/main" val="0"/>
              </a:ext>
            </a:extLst>
          </a:blip>
          <a:srcRect l="2145" r="2859" b="48360"/>
          <a:stretch/>
        </p:blipFill>
        <p:spPr>
          <a:xfrm>
            <a:off x="4741667" y="1740742"/>
            <a:ext cx="4267864" cy="4619716"/>
          </a:xfrm>
          <a:prstGeom prst="rect">
            <a:avLst/>
          </a:prstGeom>
          <a:ln>
            <a:solidFill>
              <a:srgbClr val="000000"/>
            </a:solidFill>
          </a:ln>
        </p:spPr>
      </p:pic>
    </p:spTree>
    <p:extLst>
      <p:ext uri="{BB962C8B-B14F-4D97-AF65-F5344CB8AC3E}">
        <p14:creationId xmlns:p14="http://schemas.microsoft.com/office/powerpoint/2010/main" val="16377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Journalism Tips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Research the news source</a:t>
            </a:r>
          </a:p>
          <a:p>
            <a:pPr lvl="1"/>
            <a:r>
              <a:rPr lang="en-US" dirty="0" smtClean="0"/>
              <a:t>Know their format</a:t>
            </a:r>
            <a:endParaRPr lang="en-US" dirty="0"/>
          </a:p>
          <a:p>
            <a:pPr lvl="1"/>
            <a:r>
              <a:rPr lang="en-US" dirty="0" smtClean="0"/>
              <a:t>Know their story types</a:t>
            </a:r>
            <a:endParaRPr lang="en-US" dirty="0"/>
          </a:p>
          <a:p>
            <a:pPr lvl="1"/>
            <a:r>
              <a:rPr lang="en-US" dirty="0" smtClean="0"/>
              <a:t>Know their pitch </a:t>
            </a:r>
          </a:p>
          <a:p>
            <a:r>
              <a:rPr lang="en-US" dirty="0" smtClean="0"/>
              <a:t>Research your story before you pitch it</a:t>
            </a:r>
          </a:p>
          <a:p>
            <a:r>
              <a:rPr lang="en-US" dirty="0" smtClean="0"/>
              <a:t>Emanate </a:t>
            </a:r>
            <a:r>
              <a:rPr lang="en-US" dirty="0"/>
              <a:t>confidence</a:t>
            </a:r>
          </a:p>
          <a:p>
            <a:r>
              <a:rPr lang="en-US" dirty="0" smtClean="0"/>
              <a:t>Expect to write for free at first</a:t>
            </a:r>
          </a:p>
          <a:p>
            <a:pPr lvl="1"/>
            <a:r>
              <a:rPr lang="en-US" dirty="0" smtClean="0"/>
              <a:t>However: </a:t>
            </a:r>
            <a:r>
              <a:rPr lang="en-US" i="1" u="sng" dirty="0" smtClean="0"/>
              <a:t>Popular Science </a:t>
            </a:r>
            <a:r>
              <a:rPr lang="en-US" u="sng" dirty="0" smtClean="0"/>
              <a:t>pays $150/article</a:t>
            </a:r>
          </a:p>
          <a:p>
            <a:r>
              <a:rPr lang="en-US" dirty="0" smtClean="0"/>
              <a:t>Listen to your editor </a:t>
            </a:r>
          </a:p>
          <a:p>
            <a:pPr lvl="1"/>
            <a:r>
              <a:rPr lang="en-US" dirty="0" smtClean="0"/>
              <a:t>example edits from </a:t>
            </a:r>
            <a:r>
              <a:rPr lang="en-US" i="1" dirty="0" smtClean="0"/>
              <a:t>Slate</a:t>
            </a:r>
            <a:r>
              <a:rPr lang="en-US" dirty="0" smtClean="0"/>
              <a:t> editor on my blog!</a:t>
            </a:r>
          </a:p>
          <a:p>
            <a:r>
              <a:rPr lang="en-US" dirty="0" smtClean="0"/>
              <a:t>Keep practicing</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9128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4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7285"/>
            <a:ext cx="8229600" cy="4525963"/>
          </a:xfrm>
        </p:spPr>
        <p:txBody>
          <a:bodyPr>
            <a:noAutofit/>
          </a:bodyPr>
          <a:lstStyle/>
          <a:p>
            <a:pPr marL="0" indent="0" algn="ctr">
              <a:spcBef>
                <a:spcPts val="0"/>
              </a:spcBef>
              <a:buNone/>
              <a:defRPr/>
            </a:pPr>
            <a:r>
              <a:rPr lang="en-US" sz="4800" b="1" dirty="0" smtClean="0"/>
              <a:t> “</a:t>
            </a:r>
            <a:r>
              <a:rPr lang="en-US" sz="4800" b="1" dirty="0"/>
              <a:t>Social media are computer-mediated tools that allow people to create, share or exchange information, ideas, and pictures/videos in virtual communities and </a:t>
            </a:r>
            <a:r>
              <a:rPr lang="en-US" sz="4800" b="1" dirty="0" smtClean="0"/>
              <a:t>networks” (Wikipedia).</a:t>
            </a:r>
            <a:endParaRPr lang="en-US" sz="4800" b="1" dirty="0"/>
          </a:p>
          <a:p>
            <a:pPr algn="ctr"/>
            <a:endParaRPr lang="en-US" sz="4800" b="1" dirty="0"/>
          </a:p>
        </p:txBody>
      </p:sp>
    </p:spTree>
    <p:extLst>
      <p:ext uri="{BB962C8B-B14F-4D97-AF65-F5344CB8AC3E}">
        <p14:creationId xmlns:p14="http://schemas.microsoft.com/office/powerpoint/2010/main" val="853757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Science </a:t>
            </a:r>
            <a:r>
              <a:rPr lang="en-US" u="sng" dirty="0" smtClean="0"/>
              <a:t>is</a:t>
            </a:r>
            <a:r>
              <a:rPr lang="en-US" dirty="0" smtClean="0"/>
              <a:t> Writing</a:t>
            </a:r>
            <a:endParaRPr lang="en-US" dirty="0"/>
          </a:p>
        </p:txBody>
      </p:sp>
      <p:pic>
        <p:nvPicPr>
          <p:cNvPr id="12" name="Picture 11"/>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180" t="16596" r="11702" b="8217"/>
          <a:stretch/>
        </p:blipFill>
        <p:spPr>
          <a:xfrm>
            <a:off x="457200" y="1417638"/>
            <a:ext cx="7912627" cy="5379522"/>
          </a:xfrm>
          <a:prstGeom prst="rect">
            <a:avLst/>
          </a:prstGeom>
          <a:ln>
            <a:solidFill>
              <a:schemeClr val="tx1"/>
            </a:solidFill>
          </a:ln>
        </p:spPr>
      </p:pic>
    </p:spTree>
    <p:extLst>
      <p:ext uri="{BB962C8B-B14F-4D97-AF65-F5344CB8AC3E}">
        <p14:creationId xmlns:p14="http://schemas.microsoft.com/office/powerpoint/2010/main" val="14711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science</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311" r="10492" b="23180"/>
          <a:stretch/>
        </p:blipFill>
        <p:spPr>
          <a:xfrm>
            <a:off x="254832" y="1629902"/>
            <a:ext cx="8617025" cy="4182255"/>
          </a:xfrm>
          <a:prstGeom prst="rect">
            <a:avLst/>
          </a:prstGeom>
          <a:ln>
            <a:solidFill>
              <a:schemeClr val="tx1"/>
            </a:solidFill>
          </a:ln>
        </p:spPr>
      </p:pic>
      <p:pic>
        <p:nvPicPr>
          <p:cNvPr id="5" name="Picture 4"/>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64775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for science money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43" y="4953474"/>
            <a:ext cx="8817285" cy="1769703"/>
          </a:xfrm>
          <a:prstGeom prst="rect">
            <a:avLst/>
          </a:prstGeom>
          <a:ln>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971" t="13662" r="9265" b="16926"/>
          <a:stretch/>
        </p:blipFill>
        <p:spPr>
          <a:xfrm>
            <a:off x="2723278" y="1312034"/>
            <a:ext cx="6286250" cy="4084677"/>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43" y="1312034"/>
            <a:ext cx="2531035" cy="3621893"/>
          </a:xfrm>
          <a:prstGeom prst="rect">
            <a:avLst/>
          </a:prstGeom>
          <a:ln>
            <a:solidFill>
              <a:schemeClr val="tx1"/>
            </a:solidFill>
          </a:ln>
        </p:spPr>
      </p:pic>
    </p:spTree>
    <p:extLst>
      <p:ext uri="{BB962C8B-B14F-4D97-AF65-F5344CB8AC3E}">
        <p14:creationId xmlns:p14="http://schemas.microsoft.com/office/powerpoint/2010/main" val="155051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trip to China!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14" y="1417638"/>
            <a:ext cx="3849887" cy="51331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564" y="1417638"/>
            <a:ext cx="3849886" cy="5133182"/>
          </a:xfrm>
        </p:spPr>
      </p:pic>
    </p:spTree>
    <p:extLst>
      <p:ext uri="{BB962C8B-B14F-4D97-AF65-F5344CB8AC3E}">
        <p14:creationId xmlns:p14="http://schemas.microsoft.com/office/powerpoint/2010/main" val="1768993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Odds and Ends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1) </a:t>
            </a:r>
            <a:r>
              <a:rPr lang="en-US" dirty="0" err="1" smtClean="0"/>
              <a:t>Reddit</a:t>
            </a:r>
            <a:r>
              <a:rPr lang="en-US" dirty="0" smtClean="0"/>
              <a:t> AMA (Ask Me Anything)</a:t>
            </a:r>
          </a:p>
          <a:p>
            <a:pPr lvl="1"/>
            <a:r>
              <a:rPr lang="en-US" dirty="0" smtClean="0"/>
              <a:t>Boost your paper/invention/</a:t>
            </a:r>
            <a:r>
              <a:rPr lang="en-US" dirty="0" err="1" smtClean="0"/>
              <a:t>crowdsource</a:t>
            </a:r>
            <a:r>
              <a:rPr lang="en-US" dirty="0" smtClean="0"/>
              <a:t> campaign</a:t>
            </a:r>
            <a:endParaRPr lang="en-US" dirty="0"/>
          </a:p>
          <a:p>
            <a:pPr marL="0" indent="0">
              <a:buNone/>
            </a:pPr>
            <a:r>
              <a:rPr lang="en-US" dirty="0" smtClean="0"/>
              <a:t>2) Tumblr, Instagram, Pinterest</a:t>
            </a:r>
          </a:p>
          <a:p>
            <a:pPr lvl="1"/>
            <a:r>
              <a:rPr lang="en-US" dirty="0" smtClean="0"/>
              <a:t>Like Twitter, but more pictures</a:t>
            </a:r>
            <a:endParaRPr lang="en-US" dirty="0"/>
          </a:p>
          <a:p>
            <a:pPr marL="0" indent="0">
              <a:buNone/>
            </a:pPr>
            <a:r>
              <a:rPr lang="en-US" dirty="0" smtClean="0"/>
              <a:t>3) Podcasts</a:t>
            </a:r>
          </a:p>
          <a:p>
            <a:pPr lvl="1"/>
            <a:r>
              <a:rPr lang="en-US" dirty="0" smtClean="0"/>
              <a:t>Practice speaking, crafting stories</a:t>
            </a:r>
            <a:endParaRPr lang="en-US" dirty="0"/>
          </a:p>
          <a:p>
            <a:pPr marL="0" indent="0">
              <a:buNone/>
            </a:pPr>
            <a:r>
              <a:rPr lang="en-US" dirty="0" smtClean="0"/>
              <a:t>4) Wikipedia</a:t>
            </a:r>
          </a:p>
          <a:p>
            <a:pPr lvl="1"/>
            <a:r>
              <a:rPr lang="en-US" dirty="0" smtClean="0"/>
              <a:t>Class assignments, conference station</a:t>
            </a:r>
          </a:p>
          <a:p>
            <a:pPr marL="0" indent="0">
              <a:buNone/>
            </a:pPr>
            <a:r>
              <a:rPr lang="en-US" dirty="0" smtClean="0"/>
              <a:t>5)  Guest </a:t>
            </a:r>
            <a:r>
              <a:rPr lang="en-US" dirty="0"/>
              <a:t>lectures</a:t>
            </a:r>
          </a:p>
          <a:p>
            <a:pPr lvl="1"/>
            <a:r>
              <a:rPr lang="en-US" dirty="0"/>
              <a:t>Amateur clubs, citizen </a:t>
            </a:r>
            <a:r>
              <a:rPr lang="en-US" dirty="0" smtClean="0"/>
              <a:t>scientists</a:t>
            </a:r>
          </a:p>
          <a:p>
            <a:pPr marL="0" indent="0">
              <a:buNone/>
            </a:pPr>
            <a:r>
              <a:rPr lang="en-US" dirty="0" smtClean="0"/>
              <a:t>6) </a:t>
            </a:r>
            <a:r>
              <a:rPr lang="en-US" dirty="0" err="1" smtClean="0"/>
              <a:t>Twitch.tv</a:t>
            </a:r>
            <a:r>
              <a:rPr lang="en-US" dirty="0" smtClean="0"/>
              <a:t>?!</a:t>
            </a:r>
          </a:p>
          <a:p>
            <a:pPr lvl="1"/>
            <a:r>
              <a:rPr lang="en-US" dirty="0" smtClean="0"/>
              <a:t>Stream your lab work/field work/programming!</a:t>
            </a:r>
            <a:endParaRPr lang="en-US" dirty="0"/>
          </a:p>
        </p:txBody>
      </p:sp>
      <p:pic>
        <p:nvPicPr>
          <p:cNvPr id="4" name="Picture 3"/>
          <p:cNvPicPr>
            <a:picLocks noChangeAspect="1"/>
          </p:cNvPicPr>
          <p:nvPr/>
        </p:nvPicPr>
        <p:blipFill>
          <a:blip r:embed="rId3"/>
          <a:stretch>
            <a:fillRect/>
          </a:stretch>
        </p:blipFill>
        <p:spPr>
          <a:xfrm>
            <a:off x="1279865" y="166719"/>
            <a:ext cx="857992" cy="857992"/>
          </a:xfrm>
          <a:prstGeom prst="rect">
            <a:avLst/>
          </a:prstGeom>
        </p:spPr>
      </p:pic>
      <p:pic>
        <p:nvPicPr>
          <p:cNvPr id="5" name="Picture 4"/>
          <p:cNvPicPr>
            <a:picLocks noChangeAspect="1"/>
          </p:cNvPicPr>
          <p:nvPr/>
        </p:nvPicPr>
        <p:blipFill>
          <a:blip r:embed="rId3"/>
          <a:stretch>
            <a:fillRect/>
          </a:stretch>
        </p:blipFill>
        <p:spPr>
          <a:xfrm>
            <a:off x="7263838" y="170018"/>
            <a:ext cx="854693" cy="854693"/>
          </a:xfrm>
          <a:prstGeom prst="rect">
            <a:avLst/>
          </a:prstGeom>
        </p:spPr>
      </p:pic>
      <p:pic>
        <p:nvPicPr>
          <p:cNvPr id="6" name="Picture 5"/>
          <p:cNvPicPr>
            <a:picLocks noChangeAspect="1"/>
          </p:cNvPicPr>
          <p:nvPr/>
        </p:nvPicPr>
        <p:blipFill>
          <a:blip r:embed="rId3"/>
          <a:stretch>
            <a:fillRect/>
          </a:stretch>
        </p:blipFill>
        <p:spPr>
          <a:xfrm>
            <a:off x="8118531" y="170018"/>
            <a:ext cx="898728" cy="926275"/>
          </a:xfrm>
          <a:prstGeom prst="rect">
            <a:avLst/>
          </a:prstGeom>
        </p:spPr>
      </p:pic>
      <p:pic>
        <p:nvPicPr>
          <p:cNvPr id="7" name="Picture 6"/>
          <p:cNvPicPr>
            <a:picLocks noChangeAspect="1"/>
          </p:cNvPicPr>
          <p:nvPr/>
        </p:nvPicPr>
        <p:blipFill>
          <a:blip r:embed="rId3"/>
          <a:stretch>
            <a:fillRect/>
          </a:stretch>
        </p:blipFill>
        <p:spPr>
          <a:xfrm>
            <a:off x="271603" y="170018"/>
            <a:ext cx="1011561" cy="917992"/>
          </a:xfrm>
          <a:prstGeom prst="rect">
            <a:avLst/>
          </a:prstGeom>
        </p:spPr>
      </p:pic>
    </p:spTree>
    <p:extLst>
      <p:ext uri="{BB962C8B-B14F-4D97-AF65-F5344CB8AC3E}">
        <p14:creationId xmlns:p14="http://schemas.microsoft.com/office/powerpoint/2010/main" val="16396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ocial media can help our careers </a:t>
            </a:r>
          </a:p>
          <a:p>
            <a:r>
              <a:rPr lang="en-US" dirty="0" smtClean="0"/>
              <a:t>Don’t delay!</a:t>
            </a:r>
          </a:p>
          <a:p>
            <a:r>
              <a:rPr lang="en-US" dirty="0" smtClean="0"/>
              <a:t>Follow some tips:</a:t>
            </a:r>
          </a:p>
          <a:p>
            <a:pPr lvl="1"/>
            <a:r>
              <a:rPr lang="en-US" dirty="0" smtClean="0"/>
              <a:t>engage, especially at conferences</a:t>
            </a:r>
          </a:p>
          <a:p>
            <a:pPr lvl="1"/>
            <a:r>
              <a:rPr lang="en-US" dirty="0" smtClean="0"/>
              <a:t>be nice (unless you’re famous) </a:t>
            </a:r>
          </a:p>
          <a:p>
            <a:pPr lvl="1"/>
            <a:r>
              <a:rPr lang="en-US" dirty="0" smtClean="0"/>
              <a:t>use hashtags</a:t>
            </a:r>
          </a:p>
          <a:p>
            <a:r>
              <a:rPr lang="en-US" dirty="0" smtClean="0"/>
              <a:t>Practice makes perfect</a:t>
            </a:r>
          </a:p>
          <a:p>
            <a:r>
              <a:rPr lang="en-US" dirty="0" smtClean="0"/>
              <a:t>Listen to advice from experts</a:t>
            </a:r>
          </a:p>
          <a:p>
            <a:endParaRPr lang="en-US" dirty="0" smtClean="0"/>
          </a:p>
          <a:p>
            <a:endParaRPr lang="en-US" dirty="0"/>
          </a:p>
        </p:txBody>
      </p:sp>
      <p:pic>
        <p:nvPicPr>
          <p:cNvPr id="4" name="Content Placeholder 3"/>
          <p:cNvPicPr>
            <a:picLocks noChangeAspect="1"/>
          </p:cNvPicPr>
          <p:nvPr/>
        </p:nvPicPr>
        <p:blipFill rotWithShape="1">
          <a:blip r:embed="rId3"/>
          <a:srcRect l="-1211" r="-976"/>
          <a:stretch/>
        </p:blipFill>
        <p:spPr>
          <a:xfrm>
            <a:off x="169493" y="225047"/>
            <a:ext cx="1050278" cy="10278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725" y="193914"/>
            <a:ext cx="1083734" cy="1083734"/>
          </a:xfrm>
          <a:prstGeom prst="rect">
            <a:avLst/>
          </a:prstGeom>
        </p:spPr>
      </p:pic>
      <p:pic>
        <p:nvPicPr>
          <p:cNvPr id="6" name="Picture 5"/>
          <p:cNvPicPr>
            <a:picLocks noChangeAspect="1"/>
          </p:cNvPicPr>
          <p:nvPr/>
        </p:nvPicPr>
        <p:blipFill rotWithShape="1">
          <a:blip r:embed="rId3"/>
          <a:srcRect l="5657" t="9659" r="6834" b="6250"/>
          <a:stretch/>
        </p:blipFill>
        <p:spPr>
          <a:xfrm>
            <a:off x="1507478" y="274638"/>
            <a:ext cx="1330036" cy="882715"/>
          </a:xfrm>
          <a:prstGeom prst="rect">
            <a:avLst/>
          </a:prstGeom>
        </p:spPr>
      </p:pic>
      <p:pic>
        <p:nvPicPr>
          <p:cNvPr id="7" name="Content Placeholder 5"/>
          <p:cNvPicPr>
            <a:picLocks noChangeAspect="1"/>
          </p:cNvPicPr>
          <p:nvPr/>
        </p:nvPicPr>
        <p:blipFill rotWithShape="1">
          <a:blip r:embed="rId3"/>
          <a:srcRect l="-393" r="-3222"/>
          <a:stretch/>
        </p:blipFill>
        <p:spPr>
          <a:xfrm>
            <a:off x="7503459" y="180073"/>
            <a:ext cx="1471048" cy="107277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824" t="13294" r="34559" b="52118"/>
          <a:stretch/>
        </p:blipFill>
        <p:spPr>
          <a:xfrm>
            <a:off x="556524" y="1417638"/>
            <a:ext cx="7682459" cy="5252661"/>
          </a:xfrm>
          <a:prstGeom prst="rect">
            <a:avLst/>
          </a:prstGeom>
          <a:ln>
            <a:solidFill>
              <a:schemeClr val="tx1"/>
            </a:solidFill>
          </a:ln>
        </p:spPr>
      </p:pic>
    </p:spTree>
    <p:extLst>
      <p:ext uri="{BB962C8B-B14F-4D97-AF65-F5344CB8AC3E}">
        <p14:creationId xmlns:p14="http://schemas.microsoft.com/office/powerpoint/2010/main" val="8381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out there!</a:t>
            </a:r>
            <a:endParaRPr lang="en-US" dirty="0"/>
          </a:p>
        </p:txBody>
      </p:sp>
      <p:pic>
        <p:nvPicPr>
          <p:cNvPr id="4" name="Content Placeholder 3"/>
          <p:cNvPicPr>
            <a:picLocks noGrp="1" noChangeAspect="1"/>
          </p:cNvPicPr>
          <p:nvPr>
            <p:ph idx="1"/>
          </p:nvPr>
        </p:nvPicPr>
        <p:blipFill rotWithShape="1">
          <a:blip r:embed="rId3"/>
          <a:srcRect l="-733" r="-912"/>
          <a:stretch/>
        </p:blipFill>
        <p:spPr>
          <a:xfrm rot="16200000">
            <a:off x="2001393" y="520143"/>
            <a:ext cx="5243979" cy="6876165"/>
          </a:xfrm>
        </p:spPr>
      </p:pic>
    </p:spTree>
    <p:extLst>
      <p:ext uri="{BB962C8B-B14F-4D97-AF65-F5344CB8AC3E}">
        <p14:creationId xmlns:p14="http://schemas.microsoft.com/office/powerpoint/2010/main" val="903794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687"/>
            <a:ext cx="8229600" cy="1143000"/>
          </a:xfrm>
        </p:spPr>
        <p:txBody>
          <a:bodyPr/>
          <a:lstStyle/>
          <a:p>
            <a:r>
              <a:rPr lang="en-US" dirty="0" smtClean="0"/>
              <a:t>Slides available for download at:</a:t>
            </a:r>
            <a:endParaRPr lang="en-US" dirty="0"/>
          </a:p>
        </p:txBody>
      </p:sp>
      <p:sp>
        <p:nvSpPr>
          <p:cNvPr id="3" name="Content Placeholder 2"/>
          <p:cNvSpPr>
            <a:spLocks noGrp="1"/>
          </p:cNvSpPr>
          <p:nvPr>
            <p:ph idx="1"/>
          </p:nvPr>
        </p:nvSpPr>
        <p:spPr>
          <a:xfrm>
            <a:off x="457200" y="3116827"/>
            <a:ext cx="8229600" cy="4525963"/>
          </a:xfrm>
        </p:spPr>
        <p:txBody>
          <a:bodyPr>
            <a:normAutofit/>
          </a:bodyPr>
          <a:lstStyle/>
          <a:p>
            <a:pPr marL="0" indent="0" algn="ctr">
              <a:buNone/>
            </a:pPr>
            <a:r>
              <a:rPr lang="en-US" sz="4800" dirty="0" smtClean="0">
                <a:hlinkClick r:id="rId2"/>
              </a:rPr>
              <a:t>www.ScienceIsMetal.com</a:t>
            </a:r>
            <a:r>
              <a:rPr lang="en-US" sz="4800" dirty="0" smtClean="0"/>
              <a:t> </a:t>
            </a:r>
            <a:endParaRPr lang="en-US" sz="4800" dirty="0"/>
          </a:p>
        </p:txBody>
      </p:sp>
    </p:spTree>
    <p:extLst>
      <p:ext uri="{BB962C8B-B14F-4D97-AF65-F5344CB8AC3E}">
        <p14:creationId xmlns:p14="http://schemas.microsoft.com/office/powerpoint/2010/main" val="2962112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Citizen Science: Quantify insect damage in an invasive mushroom! </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5430"/>
          <a:stretch/>
        </p:blipFill>
        <p:spPr>
          <a:xfrm>
            <a:off x="457200" y="2419350"/>
            <a:ext cx="8229600" cy="4235786"/>
          </a:xfrm>
          <a:ln>
            <a:solidFill>
              <a:schemeClr val="tx1"/>
            </a:solidFill>
          </a:ln>
        </p:spPr>
      </p:pic>
      <p:sp>
        <p:nvSpPr>
          <p:cNvPr id="6" name="TextBox 5"/>
          <p:cNvSpPr txBox="1"/>
          <p:nvPr/>
        </p:nvSpPr>
        <p:spPr>
          <a:xfrm>
            <a:off x="228600" y="1673226"/>
            <a:ext cx="8686800" cy="553998"/>
          </a:xfrm>
          <a:prstGeom prst="rect">
            <a:avLst/>
          </a:prstGeom>
          <a:noFill/>
        </p:spPr>
        <p:txBody>
          <a:bodyPr wrap="square" rtlCol="0">
            <a:spAutoFit/>
          </a:bodyPr>
          <a:lstStyle/>
          <a:p>
            <a:r>
              <a:rPr lang="en-US" sz="3000" smtClean="0">
                <a:hlinkClick r:id="rId4"/>
              </a:rPr>
              <a:t>www.inaturalist.org</a:t>
            </a:r>
            <a:r>
              <a:rPr lang="en-US" sz="3000" dirty="0" smtClean="0">
                <a:hlinkClick r:id="rId4"/>
              </a:rPr>
              <a:t>/projects/amanita-animal-damage</a:t>
            </a:r>
            <a:r>
              <a:rPr lang="en-US" sz="3000" dirty="0" smtClean="0"/>
              <a:t> </a:t>
            </a:r>
            <a:endParaRPr lang="en-US" sz="3000" dirty="0"/>
          </a:p>
        </p:txBody>
      </p:sp>
    </p:spTree>
    <p:extLst>
      <p:ext uri="{BB962C8B-B14F-4D97-AF65-F5344CB8AC3E}">
        <p14:creationId xmlns:p14="http://schemas.microsoft.com/office/powerpoint/2010/main" val="1377386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Quantify </a:t>
            </a:r>
            <a:r>
              <a:rPr lang="en-US" dirty="0" smtClean="0"/>
              <a:t>insect damage</a:t>
            </a:r>
            <a:endParaRPr lang="en-US" dirty="0"/>
          </a:p>
        </p:txBody>
      </p:sp>
      <p:sp>
        <p:nvSpPr>
          <p:cNvPr id="4" name="Slide Number Placeholder 3"/>
          <p:cNvSpPr>
            <a:spLocks noGrp="1"/>
          </p:cNvSpPr>
          <p:nvPr>
            <p:ph type="sldNum" sz="quarter" idx="12"/>
          </p:nvPr>
        </p:nvSpPr>
        <p:spPr/>
        <p:txBody>
          <a:bodyPr/>
          <a:lstStyle/>
          <a:p>
            <a:fld id="{180709D3-8AC9-6B45-9CB9-8D7F9217CF6C}" type="slidenum">
              <a:rPr lang="en-US" smtClean="0"/>
              <a:t>39</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606" t="14831" r="17646" b="52941"/>
          <a:stretch/>
        </p:blipFill>
        <p:spPr>
          <a:xfrm>
            <a:off x="1143001" y="3408338"/>
            <a:ext cx="2398236" cy="2221316"/>
          </a:xfrm>
          <a:prstGeom prst="rect">
            <a:avLst/>
          </a:prstGeom>
        </p:spPr>
      </p:pic>
      <p:sp>
        <p:nvSpPr>
          <p:cNvPr id="9" name="TextBox 8"/>
          <p:cNvSpPr txBox="1"/>
          <p:nvPr/>
        </p:nvSpPr>
        <p:spPr>
          <a:xfrm>
            <a:off x="365449" y="5686936"/>
            <a:ext cx="4206551" cy="553998"/>
          </a:xfrm>
          <a:prstGeom prst="rect">
            <a:avLst/>
          </a:prstGeom>
          <a:noFill/>
        </p:spPr>
        <p:txBody>
          <a:bodyPr wrap="square" rtlCol="0">
            <a:spAutoFit/>
          </a:bodyPr>
          <a:lstStyle/>
          <a:p>
            <a:r>
              <a:rPr lang="en-US" sz="3000" dirty="0"/>
              <a:t>Damage from </a:t>
            </a:r>
            <a:r>
              <a:rPr lang="en-US" sz="3000" dirty="0" err="1"/>
              <a:t>phorid</a:t>
            </a:r>
            <a:r>
              <a:rPr lang="en-US" sz="3000" dirty="0"/>
              <a:t> fly</a:t>
            </a:r>
            <a:endParaRPr lang="en-US" sz="30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0324" t="24242" r="32225" b="49804"/>
          <a:stretch/>
        </p:blipFill>
        <p:spPr>
          <a:xfrm>
            <a:off x="4673623" y="3408338"/>
            <a:ext cx="3759154" cy="2221316"/>
          </a:xfrm>
          <a:prstGeom prst="rect">
            <a:avLst/>
          </a:prstGeom>
        </p:spPr>
      </p:pic>
      <p:sp>
        <p:nvSpPr>
          <p:cNvPr id="11" name="TextBox 10"/>
          <p:cNvSpPr txBox="1"/>
          <p:nvPr/>
        </p:nvSpPr>
        <p:spPr>
          <a:xfrm>
            <a:off x="4883768" y="5686936"/>
            <a:ext cx="4472638" cy="1015663"/>
          </a:xfrm>
          <a:prstGeom prst="rect">
            <a:avLst/>
          </a:prstGeom>
          <a:noFill/>
        </p:spPr>
        <p:txBody>
          <a:bodyPr wrap="square" rtlCol="0">
            <a:spAutoFit/>
          </a:bodyPr>
          <a:lstStyle/>
          <a:p>
            <a:r>
              <a:rPr lang="en-US" sz="3000" dirty="0"/>
              <a:t>Pinhead damage from </a:t>
            </a:r>
            <a:r>
              <a:rPr lang="en-US" sz="3000" dirty="0" err="1"/>
              <a:t>sciarid</a:t>
            </a:r>
            <a:r>
              <a:rPr lang="en-US" sz="3000" dirty="0"/>
              <a:t> fly larvae</a:t>
            </a:r>
            <a:endParaRPr lang="en-US" sz="3000" dirty="0"/>
          </a:p>
        </p:txBody>
      </p:sp>
      <p:pic>
        <p:nvPicPr>
          <p:cNvPr id="14" name="Picture 13"/>
          <p:cNvPicPr>
            <a:picLocks noChangeAspect="1"/>
          </p:cNvPicPr>
          <p:nvPr/>
        </p:nvPicPr>
        <p:blipFill>
          <a:blip r:embed="rId5"/>
          <a:stretch>
            <a:fillRect/>
          </a:stretch>
        </p:blipFill>
        <p:spPr>
          <a:xfrm>
            <a:off x="3919802" y="1450870"/>
            <a:ext cx="1989810" cy="1492359"/>
          </a:xfrm>
          <a:prstGeom prst="rect">
            <a:avLst/>
          </a:prstGeom>
        </p:spPr>
      </p:pic>
      <p:pic>
        <p:nvPicPr>
          <p:cNvPr id="15" name="Picture 14"/>
          <p:cNvPicPr>
            <a:picLocks noChangeAspect="1"/>
          </p:cNvPicPr>
          <p:nvPr/>
        </p:nvPicPr>
        <p:blipFill>
          <a:blip r:embed="rId6"/>
          <a:stretch>
            <a:fillRect/>
          </a:stretch>
        </p:blipFill>
        <p:spPr>
          <a:xfrm>
            <a:off x="455516" y="1434145"/>
            <a:ext cx="2677841" cy="150908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9531" y="1450870"/>
            <a:ext cx="1989813" cy="1492359"/>
          </a:xfrm>
          <a:prstGeom prst="rect">
            <a:avLst/>
          </a:prstGeom>
        </p:spPr>
      </p:pic>
    </p:spTree>
    <p:extLst>
      <p:ext uri="{BB962C8B-B14F-4D97-AF65-F5344CB8AC3E}">
        <p14:creationId xmlns:p14="http://schemas.microsoft.com/office/powerpoint/2010/main" val="668322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3600" dirty="0" smtClean="0"/>
              <a:t>Twitter</a:t>
            </a:r>
          </a:p>
          <a:p>
            <a:r>
              <a:rPr lang="en-US" sz="3600" dirty="0" smtClean="0"/>
              <a:t>Facebook</a:t>
            </a:r>
          </a:p>
          <a:p>
            <a:r>
              <a:rPr lang="en-US" sz="3600" dirty="0" smtClean="0"/>
              <a:t>Blogs</a:t>
            </a:r>
          </a:p>
          <a:p>
            <a:r>
              <a:rPr lang="en-US" sz="3600" dirty="0" smtClean="0"/>
              <a:t>Science Journalism</a:t>
            </a:r>
          </a:p>
          <a:p>
            <a:pPr lvl="1"/>
            <a:r>
              <a:rPr lang="en-US" sz="3600" dirty="0" smtClean="0"/>
              <a:t>Slides: </a:t>
            </a:r>
            <a:r>
              <a:rPr lang="en-US" sz="3600" dirty="0" smtClean="0">
                <a:hlinkClick r:id="rId3"/>
              </a:rPr>
              <a:t>www.ScienceIsMetal.com</a:t>
            </a:r>
            <a:endParaRPr lang="en-US" sz="3600" dirty="0" smtClean="0"/>
          </a:p>
          <a:p>
            <a:pPr lvl="2"/>
            <a:r>
              <a:rPr lang="en-US" sz="3200" dirty="0" smtClean="0"/>
              <a:t>Also: How to make articles go viral</a:t>
            </a:r>
            <a:r>
              <a:rPr lang="en-US" sz="3200" dirty="0" smtClean="0"/>
              <a:t> </a:t>
            </a:r>
            <a:endParaRPr lang="en-US" sz="3200" dirty="0" smtClean="0"/>
          </a:p>
          <a:p>
            <a:pPr algn="ctr"/>
            <a:endParaRPr lang="en-US" dirty="0"/>
          </a:p>
        </p:txBody>
      </p:sp>
    </p:spTree>
    <p:extLst>
      <p:ext uri="{BB962C8B-B14F-4D97-AF65-F5344CB8AC3E}">
        <p14:creationId xmlns:p14="http://schemas.microsoft.com/office/powerpoint/2010/main" val="1059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Writing Tips</a:t>
            </a:r>
            <a:endParaRPr lang="en-US" dirty="0"/>
          </a:p>
        </p:txBody>
      </p:sp>
      <p:sp>
        <p:nvSpPr>
          <p:cNvPr id="3" name="Content Placeholder 2"/>
          <p:cNvSpPr>
            <a:spLocks noGrp="1"/>
          </p:cNvSpPr>
          <p:nvPr>
            <p:ph idx="1"/>
          </p:nvPr>
        </p:nvSpPr>
        <p:spPr/>
        <p:txBody>
          <a:bodyPr>
            <a:normAutofit/>
          </a:bodyPr>
          <a:lstStyle/>
          <a:p>
            <a:r>
              <a:rPr lang="en-US" dirty="0" smtClean="0"/>
              <a:t>Books about writing:</a:t>
            </a:r>
          </a:p>
          <a:p>
            <a:pPr lvl="1"/>
            <a:r>
              <a:rPr lang="en-US" dirty="0" smtClean="0"/>
              <a:t>Anne E. Greene: “Writing Science in Plain English”</a:t>
            </a:r>
          </a:p>
          <a:p>
            <a:pPr lvl="1"/>
            <a:r>
              <a:rPr lang="en-US" dirty="0" smtClean="0"/>
              <a:t>Joshua </a:t>
            </a:r>
            <a:r>
              <a:rPr lang="en-US" dirty="0" err="1" smtClean="0"/>
              <a:t>Schimel</a:t>
            </a:r>
            <a:r>
              <a:rPr lang="en-US" dirty="0" smtClean="0"/>
              <a:t>: “Writing Science”</a:t>
            </a:r>
          </a:p>
          <a:p>
            <a:r>
              <a:rPr lang="en-US" dirty="0" smtClean="0"/>
              <a:t>Prioritize readability, not precision</a:t>
            </a:r>
          </a:p>
          <a:p>
            <a:r>
              <a:rPr lang="en-US" dirty="0" smtClean="0"/>
              <a:t>Read work by respected writers</a:t>
            </a:r>
          </a:p>
          <a:p>
            <a:r>
              <a:rPr lang="en-US" dirty="0" smtClean="0"/>
              <a:t>Read some more</a:t>
            </a:r>
          </a:p>
          <a:p>
            <a:r>
              <a:rPr lang="en-US" u="sng" dirty="0" smtClean="0"/>
              <a:t>Just start writing already</a:t>
            </a:r>
          </a:p>
          <a:p>
            <a:pPr marL="457200" lvl="1" indent="0">
              <a:buNone/>
            </a:pPr>
            <a:endParaRPr lang="en-US" dirty="0"/>
          </a:p>
        </p:txBody>
      </p:sp>
    </p:spTree>
    <p:extLst>
      <p:ext uri="{BB962C8B-B14F-4D97-AF65-F5344CB8AC3E}">
        <p14:creationId xmlns:p14="http://schemas.microsoft.com/office/powerpoint/2010/main" val="3055605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media sources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hlinkClick r:id="rId2"/>
              </a:rPr>
              <a:t>http</a:t>
            </a:r>
            <a:r>
              <a:rPr lang="en-US" dirty="0">
                <a:hlinkClick r:id="rId2"/>
              </a:rPr>
              <a:t>://www.pewinternet.org/2015/02/15/how-scientists-engage-public</a:t>
            </a:r>
            <a:r>
              <a:rPr lang="en-US" dirty="0" smtClean="0">
                <a:hlinkClick r:id="rId2"/>
              </a:rPr>
              <a:t>/</a:t>
            </a:r>
            <a:r>
              <a:rPr lang="en-US" dirty="0" smtClean="0"/>
              <a:t> </a:t>
            </a:r>
          </a:p>
          <a:p>
            <a:r>
              <a:rPr lang="en-US" dirty="0" smtClean="0">
                <a:hlinkClick r:id="rId3"/>
              </a:rPr>
              <a:t>http</a:t>
            </a:r>
            <a:r>
              <a:rPr lang="en-US" dirty="0">
                <a:hlinkClick r:id="rId3"/>
              </a:rPr>
              <a:t>://www.nature.com/news/online-collaboration-scientists-and-the-social-network-</a:t>
            </a:r>
            <a:r>
              <a:rPr lang="en-US" dirty="0" smtClean="0">
                <a:hlinkClick r:id="rId3"/>
              </a:rPr>
              <a:t>1.15711</a:t>
            </a:r>
            <a:r>
              <a:rPr lang="en-US" dirty="0" smtClean="0"/>
              <a:t> </a:t>
            </a:r>
          </a:p>
          <a:p>
            <a:r>
              <a:rPr lang="en-US" dirty="0">
                <a:hlinkClick r:id="rId4"/>
              </a:rPr>
              <a:t>http://sciencecareers.sciencemag.org/career_magazine/previous_issues/articles/2014_02_28/</a:t>
            </a:r>
            <a:r>
              <a:rPr lang="en-US" dirty="0" smtClean="0">
                <a:hlinkClick r:id="rId4"/>
              </a:rPr>
              <a:t>science.opms.r1400141</a:t>
            </a:r>
            <a:r>
              <a:rPr lang="en-US" dirty="0" smtClean="0"/>
              <a:t> </a:t>
            </a:r>
            <a:endParaRPr lang="en-US" dirty="0"/>
          </a:p>
          <a:p>
            <a:r>
              <a:rPr lang="en-US" dirty="0" smtClean="0">
                <a:hlinkClick r:id="rId5"/>
              </a:rPr>
              <a:t>http</a:t>
            </a:r>
            <a:r>
              <a:rPr lang="en-US" dirty="0">
                <a:hlinkClick r:id="rId5"/>
              </a:rPr>
              <a:t>://socialnetworkingforscientists.wikispaces.com/General</a:t>
            </a:r>
            <a:endParaRPr lang="en-US" dirty="0" smtClean="0">
              <a:hlinkClick r:id="rId5"/>
            </a:endParaRPr>
          </a:p>
          <a:p>
            <a:r>
              <a:rPr lang="en-US" dirty="0" smtClean="0">
                <a:hlinkClick r:id="rId5"/>
              </a:rPr>
              <a:t>http</a:t>
            </a:r>
            <a:r>
              <a:rPr lang="en-US" dirty="0">
                <a:hlinkClick r:id="rId5"/>
              </a:rPr>
              <a:t>://journals.plos.org/plosbiology/article?id=10.1371/journal.pbio.</a:t>
            </a:r>
            <a:r>
              <a:rPr lang="en-US" dirty="0" smtClean="0">
                <a:hlinkClick r:id="rId5"/>
              </a:rPr>
              <a:t>1001535</a:t>
            </a:r>
            <a:r>
              <a:rPr lang="en-US" dirty="0" smtClean="0"/>
              <a:t> </a:t>
            </a:r>
          </a:p>
          <a:p>
            <a:r>
              <a:rPr lang="en-US" dirty="0">
                <a:hlinkClick r:id="rId6"/>
              </a:rPr>
              <a:t>http://aci.info/2015/02/16/blogs-and-social-media-play-important-roles-in-helping-scientists-engage-the-public</a:t>
            </a:r>
            <a:r>
              <a:rPr lang="en-US" dirty="0" smtClean="0">
                <a:hlinkClick r:id="rId6"/>
              </a:rPr>
              <a:t>/</a:t>
            </a:r>
            <a:r>
              <a:rPr lang="en-US" dirty="0" smtClean="0"/>
              <a:t> </a:t>
            </a:r>
          </a:p>
          <a:p>
            <a:r>
              <a:rPr lang="en-US" dirty="0">
                <a:hlinkClick r:id="rId7"/>
              </a:rPr>
              <a:t>http://www.elsevier.com/connect/how-to-use-social-media-for-</a:t>
            </a:r>
            <a:r>
              <a:rPr lang="en-US" dirty="0" smtClean="0">
                <a:hlinkClick r:id="rId7"/>
              </a:rPr>
              <a:t>science</a:t>
            </a:r>
            <a:r>
              <a:rPr lang="en-US" dirty="0" smtClean="0"/>
              <a:t> </a:t>
            </a:r>
          </a:p>
          <a:p>
            <a:r>
              <a:rPr lang="en-US" dirty="0">
                <a:hlinkClick r:id="rId8"/>
              </a:rPr>
              <a:t>http://www.evidentlycochrane.net/open-access-social-media-can-help-science-move-forwards</a:t>
            </a:r>
            <a:r>
              <a:rPr lang="en-US" dirty="0" smtClean="0">
                <a:hlinkClick r:id="rId8"/>
              </a:rPr>
              <a:t>/</a:t>
            </a:r>
            <a:r>
              <a:rPr lang="en-US" dirty="0" smtClean="0"/>
              <a:t> </a:t>
            </a:r>
          </a:p>
          <a:p>
            <a:r>
              <a:rPr lang="en-US" dirty="0">
                <a:hlinkClick r:id="rId9"/>
              </a:rPr>
              <a:t>http://blogs.scientificamerican.com/science-sushi/2011/09/27/social-media-for-scientists-part-1-its-our-job</a:t>
            </a:r>
            <a:r>
              <a:rPr lang="en-US" dirty="0" smtClean="0">
                <a:hlinkClick r:id="rId9"/>
              </a:rPr>
              <a:t>/</a:t>
            </a:r>
            <a:r>
              <a:rPr lang="en-US" dirty="0" smtClean="0"/>
              <a:t> </a:t>
            </a:r>
            <a:endParaRPr lang="en-US" dirty="0"/>
          </a:p>
        </p:txBody>
      </p:sp>
    </p:spTree>
    <p:extLst>
      <p:ext uri="{BB962C8B-B14F-4D97-AF65-F5344CB8AC3E}">
        <p14:creationId xmlns:p14="http://schemas.microsoft.com/office/powerpoint/2010/main" val="4036689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Sources</a:t>
            </a:r>
            <a:endParaRPr lang="en-US" dirty="0"/>
          </a:p>
        </p:txBody>
      </p:sp>
      <p:sp>
        <p:nvSpPr>
          <p:cNvPr id="3" name="Content Placeholder 2"/>
          <p:cNvSpPr>
            <a:spLocks noGrp="1"/>
          </p:cNvSpPr>
          <p:nvPr>
            <p:ph idx="1"/>
          </p:nvPr>
        </p:nvSpPr>
        <p:spPr/>
        <p:txBody>
          <a:bodyPr>
            <a:normAutofit/>
          </a:bodyPr>
          <a:lstStyle/>
          <a:p>
            <a:pPr lvl="1"/>
            <a:r>
              <a:rPr lang="en-US" dirty="0" smtClean="0">
                <a:hlinkClick r:id="rId3"/>
              </a:rPr>
              <a:t>http</a:t>
            </a:r>
            <a:r>
              <a:rPr lang="en-US" dirty="0">
                <a:hlinkClick r:id="rId3"/>
              </a:rPr>
              <a:t>://chronicle.com/article/10-Commandments-of-Twitter-for/131813</a:t>
            </a:r>
            <a:r>
              <a:rPr lang="en-US" dirty="0" smtClean="0">
                <a:hlinkClick r:id="rId3"/>
              </a:rPr>
              <a:t>/</a:t>
            </a:r>
            <a:r>
              <a:rPr lang="en-US" dirty="0" smtClean="0"/>
              <a:t> </a:t>
            </a:r>
          </a:p>
          <a:p>
            <a:pPr lvl="1"/>
            <a:r>
              <a:rPr lang="en-US" dirty="0">
                <a:hlinkClick r:id="rId4"/>
              </a:rPr>
              <a:t>http://www.socialmediatoday.com/content/omg-over-40-twitter-abbreviations-you-should-</a:t>
            </a:r>
            <a:r>
              <a:rPr lang="en-US" dirty="0" smtClean="0">
                <a:hlinkClick r:id="rId4"/>
              </a:rPr>
              <a:t>know</a:t>
            </a:r>
            <a:r>
              <a:rPr lang="en-US" dirty="0" smtClean="0"/>
              <a:t> </a:t>
            </a:r>
          </a:p>
          <a:p>
            <a:pPr lvl="1"/>
            <a:r>
              <a:rPr lang="en-US" dirty="0">
                <a:hlinkClick r:id="rId5"/>
              </a:rPr>
              <a:t>http://blog.getacclaim.com/25-interesting-observations-about-how-academics-use-twitter</a:t>
            </a:r>
            <a:r>
              <a:rPr lang="en-US" dirty="0" smtClean="0">
                <a:hlinkClick r:id="rId5"/>
              </a:rPr>
              <a:t>/</a:t>
            </a:r>
            <a:r>
              <a:rPr lang="en-US" dirty="0" smtClean="0"/>
              <a:t> </a:t>
            </a:r>
          </a:p>
          <a:p>
            <a:pPr lvl="1"/>
            <a:r>
              <a:rPr lang="en-US" dirty="0">
                <a:hlinkClick r:id="rId6"/>
              </a:rPr>
              <a:t>http://savageminds.org/2013/05/08/the-academic-benefits-of-twitter</a:t>
            </a:r>
            <a:r>
              <a:rPr lang="en-US" dirty="0" smtClean="0">
                <a:hlinkClick r:id="rId6"/>
              </a:rPr>
              <a:t>/</a:t>
            </a:r>
            <a:r>
              <a:rPr lang="en-US" dirty="0" smtClean="0"/>
              <a:t> </a:t>
            </a:r>
          </a:p>
          <a:p>
            <a:pPr lvl="1"/>
            <a:endParaRPr lang="en-US" dirty="0"/>
          </a:p>
          <a:p>
            <a:pPr marL="457200" lvl="1" indent="0">
              <a:buNone/>
            </a:pPr>
            <a:endParaRPr lang="en-US" dirty="0" smtClean="0"/>
          </a:p>
        </p:txBody>
      </p:sp>
    </p:spTree>
    <p:extLst>
      <p:ext uri="{BB962C8B-B14F-4D97-AF65-F5344CB8AC3E}">
        <p14:creationId xmlns:p14="http://schemas.microsoft.com/office/powerpoint/2010/main" val="3093116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Sources</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US" dirty="0">
                <a:hlinkClick r:id="rId2"/>
              </a:rPr>
              <a:t>http://blogs.scientificamerican.com/science-sushi/2011/09/27/social-media-for-scientists-part-1-its-our-job/</a:t>
            </a:r>
            <a:r>
              <a:rPr lang="en-US" dirty="0"/>
              <a:t> </a:t>
            </a:r>
            <a:endParaRPr lang="en-US" dirty="0" smtClean="0"/>
          </a:p>
          <a:p>
            <a:pPr marL="342900" lvl="1" indent="-342900">
              <a:buFont typeface="Arial"/>
              <a:buChar char="•"/>
            </a:pPr>
            <a:r>
              <a:rPr lang="en-US" dirty="0">
                <a:hlinkClick r:id="rId3"/>
              </a:rPr>
              <a:t>http://www.makeuseof.com/tag/group-management-basics-how-to-be-a-great-admin-facebook-weekly-tips</a:t>
            </a:r>
            <a:r>
              <a:rPr lang="en-US" dirty="0" smtClean="0">
                <a:hlinkClick r:id="rId3"/>
              </a:rPr>
              <a:t>/</a:t>
            </a:r>
            <a:r>
              <a:rPr lang="en-US" dirty="0" smtClean="0"/>
              <a:t> </a:t>
            </a:r>
          </a:p>
          <a:p>
            <a:pPr marL="342900" lvl="1" indent="-342900">
              <a:buFont typeface="Arial"/>
              <a:buChar char="•"/>
            </a:pPr>
            <a:r>
              <a:rPr lang="en-US" dirty="0">
                <a:hlinkClick r:id="rId4"/>
              </a:rPr>
              <a:t>http://mashable.com/2009/10/07/facebook-groups</a:t>
            </a:r>
            <a:r>
              <a:rPr lang="en-US" dirty="0" smtClean="0">
                <a:hlinkClick r:id="rId4"/>
              </a:rPr>
              <a:t>/</a:t>
            </a:r>
            <a:r>
              <a:rPr lang="en-US" dirty="0" smtClean="0"/>
              <a:t> </a:t>
            </a:r>
          </a:p>
          <a:p>
            <a:pPr marL="342900" lvl="1" indent="-342900">
              <a:buFont typeface="Arial"/>
              <a:buChar char="•"/>
            </a:pPr>
            <a:endParaRPr lang="en-US" dirty="0"/>
          </a:p>
          <a:p>
            <a:endParaRPr lang="en-US" dirty="0"/>
          </a:p>
        </p:txBody>
      </p:sp>
    </p:spTree>
    <p:extLst>
      <p:ext uri="{BB962C8B-B14F-4D97-AF65-F5344CB8AC3E}">
        <p14:creationId xmlns:p14="http://schemas.microsoft.com/office/powerpoint/2010/main" val="19654844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 sources</a:t>
            </a:r>
            <a:endParaRPr lang="en-US" dirty="0"/>
          </a:p>
        </p:txBody>
      </p:sp>
      <p:sp>
        <p:nvSpPr>
          <p:cNvPr id="3" name="Content Placeholder 2"/>
          <p:cNvSpPr>
            <a:spLocks noGrp="1"/>
          </p:cNvSpPr>
          <p:nvPr>
            <p:ph idx="1"/>
          </p:nvPr>
        </p:nvSpPr>
        <p:spPr/>
        <p:txBody>
          <a:bodyPr/>
          <a:lstStyle/>
          <a:p>
            <a:r>
              <a:rPr lang="en-US" dirty="0">
                <a:hlinkClick r:id="rId2"/>
              </a:rPr>
              <a:t>http://aci.info/2015/02/16/blogs-and-social-media-play-important-roles-in-helping-scientists-engage-the-public</a:t>
            </a:r>
            <a:r>
              <a:rPr lang="en-US" dirty="0" smtClean="0">
                <a:hlinkClick r:id="rId2"/>
              </a:rPr>
              <a:t>/</a:t>
            </a:r>
            <a:r>
              <a:rPr lang="en-US" dirty="0" smtClean="0"/>
              <a:t> </a:t>
            </a:r>
          </a:p>
          <a:p>
            <a:r>
              <a:rPr lang="en-US" dirty="0" smtClean="0">
                <a:hlinkClick r:id="rId3"/>
              </a:rPr>
              <a:t>http</a:t>
            </a:r>
            <a:r>
              <a:rPr lang="en-US" dirty="0">
                <a:hlinkClick r:id="rId3"/>
              </a:rPr>
              <a:t>://medicallabtechnicianschool.org/2010/top-50-biology-research-blogs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1521881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lstStyle/>
          <a:p>
            <a:r>
              <a:rPr lang="en-US" dirty="0">
                <a:hlinkClick r:id="rId2"/>
              </a:rPr>
              <a:t>http://experiment.com/</a:t>
            </a:r>
            <a:r>
              <a:rPr lang="en-US" dirty="0" smtClean="0">
                <a:hlinkClick r:id="rId2"/>
              </a:rPr>
              <a:t>stats</a:t>
            </a:r>
            <a:endParaRPr lang="en-US" dirty="0" smtClean="0"/>
          </a:p>
          <a:p>
            <a:r>
              <a:rPr lang="en-US" dirty="0">
                <a:hlinkClick r:id="rId3"/>
              </a:rPr>
              <a:t>https://experiment.com/how-it-</a:t>
            </a:r>
            <a:r>
              <a:rPr lang="en-US" dirty="0" smtClean="0">
                <a:hlinkClick r:id="rId3"/>
              </a:rPr>
              <a:t>works</a:t>
            </a:r>
            <a:r>
              <a:rPr lang="en-US" dirty="0" smtClean="0"/>
              <a:t>  </a:t>
            </a:r>
          </a:p>
          <a:p>
            <a:r>
              <a:rPr lang="en-US" dirty="0">
                <a:hlinkClick r:id="rId4"/>
              </a:rPr>
              <a:t>https://experiment.com/</a:t>
            </a:r>
            <a:r>
              <a:rPr lang="en-US" dirty="0" smtClean="0">
                <a:hlinkClick r:id="rId4"/>
              </a:rPr>
              <a:t>guide</a:t>
            </a:r>
            <a:r>
              <a:rPr lang="en-US" dirty="0" smtClean="0"/>
              <a:t> </a:t>
            </a:r>
            <a:endParaRPr lang="en-US" dirty="0"/>
          </a:p>
        </p:txBody>
      </p:sp>
    </p:spTree>
    <p:extLst>
      <p:ext uri="{BB962C8B-B14F-4D97-AF65-F5344CB8AC3E}">
        <p14:creationId xmlns:p14="http://schemas.microsoft.com/office/powerpoint/2010/main" val="2093898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love GMOs </a:t>
            </a:r>
            <a:br>
              <a:rPr lang="en-US" dirty="0" smtClean="0"/>
            </a:br>
            <a:r>
              <a:rPr lang="en-US" dirty="0" smtClean="0"/>
              <a:t>and Vaccines”</a:t>
            </a:r>
            <a:endParaRPr lang="en-US" dirty="0"/>
          </a:p>
        </p:txBody>
      </p:sp>
      <p:pic>
        <p:nvPicPr>
          <p:cNvPr id="6" name="Content Placeholder 5" descr="Screen Shot 2015-09-08 at 10.41.06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448" t="10904" r="11458" b="14326"/>
          <a:stretch/>
        </p:blipFill>
        <p:spPr>
          <a:xfrm>
            <a:off x="369000" y="1827092"/>
            <a:ext cx="8411867" cy="4788341"/>
          </a:xfrm>
          <a:ln>
            <a:solidFill>
              <a:srgbClr val="000000"/>
            </a:solidFill>
          </a:ln>
        </p:spPr>
      </p:pic>
      <p:sp>
        <p:nvSpPr>
          <p:cNvPr id="3" name="TextBox 2"/>
          <p:cNvSpPr txBox="1"/>
          <p:nvPr/>
        </p:nvSpPr>
        <p:spPr>
          <a:xfrm>
            <a:off x="457200" y="3835104"/>
            <a:ext cx="2351641" cy="369332"/>
          </a:xfrm>
          <a:prstGeom prst="rect">
            <a:avLst/>
          </a:prstGeom>
          <a:noFill/>
          <a:ln>
            <a:solidFill>
              <a:srgbClr val="FF6600"/>
            </a:solidFill>
          </a:ln>
        </p:spPr>
        <p:txBody>
          <a:bodyPr wrap="square" rtlCol="0">
            <a:spAutoFit/>
          </a:bodyPr>
          <a:lstStyle/>
          <a:p>
            <a:endParaRPr lang="en-US" dirty="0"/>
          </a:p>
        </p:txBody>
      </p:sp>
      <p:pic>
        <p:nvPicPr>
          <p:cNvPr id="7"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66318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
            <a:ext cx="8229600" cy="1143000"/>
          </a:xfrm>
        </p:spPr>
        <p:txBody>
          <a:bodyPr/>
          <a:lstStyle/>
          <a:p>
            <a:r>
              <a:rPr lang="en-US" dirty="0" smtClean="0"/>
              <a:t>But be careful…</a:t>
            </a:r>
            <a:endParaRPr lang="en-US" dirty="0"/>
          </a:p>
        </p:txBody>
      </p:sp>
      <p:pic>
        <p:nvPicPr>
          <p:cNvPr id="4" name="Content Placeholder 3" descr="Screen Shot 2015-09-16 at 3.01.1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7380" t="18719" r="23945" b="13380"/>
          <a:stretch/>
        </p:blipFill>
        <p:spPr>
          <a:xfrm>
            <a:off x="238867" y="1132164"/>
            <a:ext cx="5038011" cy="5528221"/>
          </a:xfrm>
          <a:ln>
            <a:solidFill>
              <a:schemeClr val="tx1"/>
            </a:solidFill>
          </a:ln>
        </p:spPr>
      </p:pic>
      <p:sp>
        <p:nvSpPr>
          <p:cNvPr id="5" name="TextBox 4"/>
          <p:cNvSpPr txBox="1"/>
          <p:nvPr/>
        </p:nvSpPr>
        <p:spPr>
          <a:xfrm>
            <a:off x="5810293" y="2723311"/>
            <a:ext cx="2876507" cy="1938992"/>
          </a:xfrm>
          <a:prstGeom prst="rect">
            <a:avLst/>
          </a:prstGeom>
          <a:noFill/>
        </p:spPr>
        <p:txBody>
          <a:bodyPr wrap="square" rtlCol="0">
            <a:spAutoFit/>
          </a:bodyPr>
          <a:lstStyle/>
          <a:p>
            <a:r>
              <a:rPr lang="en-US" sz="4000" dirty="0" smtClean="0"/>
              <a:t>Anonymity might be best…</a:t>
            </a:r>
            <a:endParaRPr lang="en-US" sz="4000" dirty="0"/>
          </a:p>
        </p:txBody>
      </p:sp>
      <p:pic>
        <p:nvPicPr>
          <p:cNvPr id="7"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295603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941" t="10941" r="34706" b="43411"/>
          <a:stretch/>
        </p:blipFill>
        <p:spPr>
          <a:xfrm>
            <a:off x="567114" y="1788459"/>
            <a:ext cx="8077239" cy="4866411"/>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dirty="0" smtClean="0"/>
              <a:t>More career opportunities:</a:t>
            </a:r>
            <a:br>
              <a:rPr lang="en-US" dirty="0" smtClean="0"/>
            </a:br>
            <a:r>
              <a:rPr lang="en-US" i="1" dirty="0" smtClean="0"/>
              <a:t>Popular Science</a:t>
            </a:r>
            <a:endParaRPr lang="en-US" i="1" dirty="0"/>
          </a:p>
        </p:txBody>
      </p:sp>
      <p:pic>
        <p:nvPicPr>
          <p:cNvPr id="4" name="Content Placeholder 3" descr="Screen Shot 2015-09-16 at 3.12.3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4681" t="29136" r="37236" b="23501"/>
          <a:stretch/>
        </p:blipFill>
        <p:spPr>
          <a:xfrm>
            <a:off x="567114" y="1672736"/>
            <a:ext cx="8092792" cy="4982134"/>
          </a:xfrm>
          <a:ln>
            <a:solidFill>
              <a:srgbClr val="000000"/>
            </a:solidFill>
          </a:ln>
        </p:spPr>
      </p:pic>
      <p:pic>
        <p:nvPicPr>
          <p:cNvPr id="5" name="Picture 4"/>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12517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t>
            </a:r>
            <a:r>
              <a:rPr lang="en-US" u="sng" dirty="0" smtClean="0"/>
              <a:t>is</a:t>
            </a:r>
            <a:r>
              <a:rPr lang="en-US" dirty="0" smtClean="0"/>
              <a:t> Writing</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sp>
        <p:nvSpPr>
          <p:cNvPr id="6" name="Oval 5"/>
          <p:cNvSpPr/>
          <p:nvPr/>
        </p:nvSpPr>
        <p:spPr>
          <a:xfrm>
            <a:off x="255493" y="1661259"/>
            <a:ext cx="4814047" cy="4894729"/>
          </a:xfrm>
          <a:prstGeom prst="ellipse">
            <a:avLst/>
          </a:prstGeom>
          <a:solidFill>
            <a:srgbClr val="0070C0">
              <a:alpha val="39000"/>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80215" y="1661258"/>
            <a:ext cx="4814047" cy="4894729"/>
          </a:xfrm>
          <a:prstGeom prst="ellipse">
            <a:avLst/>
          </a:prstGeom>
          <a:solidFill>
            <a:srgbClr val="FFFF00">
              <a:alpha val="28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71600" y="2251545"/>
            <a:ext cx="2850776" cy="553998"/>
          </a:xfrm>
          <a:prstGeom prst="rect">
            <a:avLst/>
          </a:prstGeom>
          <a:noFill/>
        </p:spPr>
        <p:txBody>
          <a:bodyPr wrap="square" rtlCol="0">
            <a:spAutoFit/>
          </a:bodyPr>
          <a:lstStyle/>
          <a:p>
            <a:r>
              <a:rPr lang="en-US" sz="3000" dirty="0" smtClean="0"/>
              <a:t>Popular writing:</a:t>
            </a:r>
            <a:endParaRPr lang="en-US" sz="3000" dirty="0"/>
          </a:p>
        </p:txBody>
      </p:sp>
      <p:sp>
        <p:nvSpPr>
          <p:cNvPr id="9" name="TextBox 8"/>
          <p:cNvSpPr txBox="1"/>
          <p:nvPr/>
        </p:nvSpPr>
        <p:spPr>
          <a:xfrm>
            <a:off x="5132929" y="2251545"/>
            <a:ext cx="3052483" cy="553998"/>
          </a:xfrm>
          <a:prstGeom prst="rect">
            <a:avLst/>
          </a:prstGeom>
          <a:noFill/>
        </p:spPr>
        <p:txBody>
          <a:bodyPr wrap="square" rtlCol="0">
            <a:spAutoFit/>
          </a:bodyPr>
          <a:lstStyle/>
          <a:p>
            <a:r>
              <a:rPr lang="en-US" sz="3000" smtClean="0"/>
              <a:t>Academic </a:t>
            </a:r>
            <a:r>
              <a:rPr lang="en-US" sz="3000" dirty="0" smtClean="0"/>
              <a:t>writing:</a:t>
            </a:r>
            <a:endParaRPr lang="en-US" sz="3000" dirty="0"/>
          </a:p>
        </p:txBody>
      </p:sp>
      <p:sp>
        <p:nvSpPr>
          <p:cNvPr id="10" name="TextBox 9"/>
          <p:cNvSpPr txBox="1"/>
          <p:nvPr/>
        </p:nvSpPr>
        <p:spPr>
          <a:xfrm>
            <a:off x="1411941" y="3281082"/>
            <a:ext cx="2380130" cy="2400657"/>
          </a:xfrm>
          <a:prstGeom prst="rect">
            <a:avLst/>
          </a:prstGeom>
          <a:noFill/>
        </p:spPr>
        <p:txBody>
          <a:bodyPr wrap="square" rtlCol="0">
            <a:spAutoFit/>
          </a:bodyPr>
          <a:lstStyle/>
          <a:p>
            <a:pPr marL="285750" indent="-285750">
              <a:buFont typeface="Arial" charset="0"/>
              <a:buChar char="•"/>
            </a:pPr>
            <a:r>
              <a:rPr lang="en-US" sz="2500" dirty="0" smtClean="0"/>
              <a:t>Inverted pyramid</a:t>
            </a:r>
          </a:p>
          <a:p>
            <a:pPr marL="285750" indent="-285750">
              <a:buFont typeface="Arial" charset="0"/>
              <a:buChar char="•"/>
            </a:pPr>
            <a:r>
              <a:rPr lang="en-US" sz="2500" dirty="0" smtClean="0"/>
              <a:t>Readability &gt; accuracy</a:t>
            </a:r>
          </a:p>
          <a:p>
            <a:pPr marL="285750" indent="-285750">
              <a:buFont typeface="Arial" charset="0"/>
              <a:buChar char="•"/>
            </a:pPr>
            <a:r>
              <a:rPr lang="en-US" sz="2500" dirty="0" smtClean="0"/>
              <a:t>Flashy &gt; technical</a:t>
            </a:r>
            <a:endParaRPr lang="en-US" sz="2500" dirty="0"/>
          </a:p>
        </p:txBody>
      </p:sp>
      <p:sp>
        <p:nvSpPr>
          <p:cNvPr id="11" name="TextBox 10"/>
          <p:cNvSpPr txBox="1"/>
          <p:nvPr/>
        </p:nvSpPr>
        <p:spPr>
          <a:xfrm>
            <a:off x="5791836" y="3264316"/>
            <a:ext cx="2380130" cy="2015936"/>
          </a:xfrm>
          <a:prstGeom prst="rect">
            <a:avLst/>
          </a:prstGeom>
          <a:noFill/>
        </p:spPr>
        <p:txBody>
          <a:bodyPr wrap="square" rtlCol="0">
            <a:spAutoFit/>
          </a:bodyPr>
          <a:lstStyle/>
          <a:p>
            <a:pPr marL="285750" indent="-285750">
              <a:buFont typeface="Arial" charset="0"/>
              <a:buChar char="•"/>
            </a:pPr>
            <a:r>
              <a:rPr lang="en-US" sz="2500" dirty="0" smtClean="0"/>
              <a:t>Hourglass</a:t>
            </a:r>
          </a:p>
          <a:p>
            <a:pPr marL="285750" indent="-285750">
              <a:buFont typeface="Arial" charset="0"/>
              <a:buChar char="•"/>
            </a:pPr>
            <a:r>
              <a:rPr lang="en-US" sz="2500" dirty="0" smtClean="0"/>
              <a:t>Accuracy &gt; readability</a:t>
            </a:r>
          </a:p>
          <a:p>
            <a:pPr marL="285750" indent="-285750">
              <a:buFont typeface="Arial" charset="0"/>
              <a:buChar char="•"/>
            </a:pPr>
            <a:r>
              <a:rPr lang="en-US" sz="2500" dirty="0" smtClean="0"/>
              <a:t>Technical = flashy</a:t>
            </a:r>
            <a:endParaRPr lang="en-US" sz="2500" dirty="0"/>
          </a:p>
        </p:txBody>
      </p:sp>
    </p:spTree>
    <p:extLst>
      <p:ext uri="{BB962C8B-B14F-4D97-AF65-F5344CB8AC3E}">
        <p14:creationId xmlns:p14="http://schemas.microsoft.com/office/powerpoint/2010/main" val="16832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sp>
        <p:nvSpPr>
          <p:cNvPr id="3" name="Content Placeholder 2"/>
          <p:cNvSpPr>
            <a:spLocks noGrp="1"/>
          </p:cNvSpPr>
          <p:nvPr>
            <p:ph idx="1"/>
          </p:nvPr>
        </p:nvSpPr>
        <p:spPr>
          <a:xfrm>
            <a:off x="457200" y="1399644"/>
            <a:ext cx="8229600" cy="4525963"/>
          </a:xfrm>
        </p:spPr>
        <p:txBody>
          <a:bodyPr>
            <a:normAutofit/>
          </a:bodyPr>
          <a:lstStyle/>
          <a:p>
            <a:r>
              <a:rPr lang="en-US" dirty="0" smtClean="0"/>
              <a:t>Haiku </a:t>
            </a:r>
            <a:r>
              <a:rPr lang="en-US" dirty="0"/>
              <a:t>format of social media </a:t>
            </a:r>
            <a:endParaRPr lang="en-US" dirty="0" smtClean="0"/>
          </a:p>
          <a:p>
            <a:pPr lvl="1"/>
            <a:r>
              <a:rPr lang="en-US" dirty="0" smtClean="0"/>
              <a:t>Write short posts, or “tweets,” to your followers using ≤ 140 characters</a:t>
            </a:r>
            <a:endParaRPr lang="en-US" dirty="0"/>
          </a:p>
          <a:p>
            <a:endParaRPr lang="en-US" dirty="0" smtClean="0"/>
          </a:p>
          <a:p>
            <a:endParaRPr lang="en-US" dirty="0"/>
          </a:p>
          <a:p>
            <a:endParaRPr lang="en-US" dirty="0"/>
          </a:p>
        </p:txBody>
      </p:sp>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277" y="2909821"/>
            <a:ext cx="6716684" cy="3621966"/>
          </a:xfrm>
          <a:prstGeom prst="rect">
            <a:avLst/>
          </a:prstGeom>
          <a:ln>
            <a:solidFill>
              <a:schemeClr val="tx1"/>
            </a:solidFill>
          </a:ln>
        </p:spPr>
      </p:pic>
    </p:spTree>
    <p:extLst>
      <p:ext uri="{BB962C8B-B14F-4D97-AF65-F5344CB8AC3E}">
        <p14:creationId xmlns:p14="http://schemas.microsoft.com/office/powerpoint/2010/main" val="19223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Crowdsourcing</a:t>
            </a:r>
            <a:endParaRPr lang="en-US" dirty="0"/>
          </a:p>
        </p:txBody>
      </p:sp>
      <p:pic>
        <p:nvPicPr>
          <p:cNvPr id="4" name="Content Placeholder 3" descr="Screen Shot 2015-03-11 at 9.22.3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5757" t="9003" r="19202" b="11310"/>
          <a:stretch/>
        </p:blipFill>
        <p:spPr>
          <a:xfrm>
            <a:off x="961921" y="1417637"/>
            <a:ext cx="7392089" cy="5094409"/>
          </a:xfrm>
          <a:ln>
            <a:solidFill>
              <a:srgbClr val="0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spTree>
    <p:extLst>
      <p:ext uri="{BB962C8B-B14F-4D97-AF65-F5344CB8AC3E}">
        <p14:creationId xmlns:p14="http://schemas.microsoft.com/office/powerpoint/2010/main" val="4452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Crowdsourcing</a:t>
            </a:r>
          </a:p>
        </p:txBody>
      </p:sp>
      <p:pic>
        <p:nvPicPr>
          <p:cNvPr id="5" name="Picture 4" descr="Screen Shot 2015-03-11 at 5.22.30 PM.png"/>
          <p:cNvPicPr>
            <a:picLocks noChangeAspect="1"/>
          </p:cNvPicPr>
          <p:nvPr/>
        </p:nvPicPr>
        <p:blipFill rotWithShape="1">
          <a:blip r:embed="rId3">
            <a:extLst>
              <a:ext uri="{28A0092B-C50C-407E-A947-70E740481C1C}">
                <a14:useLocalDpi xmlns:a14="http://schemas.microsoft.com/office/drawing/2010/main" val="0"/>
              </a:ext>
            </a:extLst>
          </a:blip>
          <a:srcRect l="18658" t="9641" r="7080" b="27914"/>
          <a:stretch/>
        </p:blipFill>
        <p:spPr>
          <a:xfrm>
            <a:off x="0" y="1358372"/>
            <a:ext cx="9280356" cy="4389584"/>
          </a:xfrm>
          <a:prstGeom prst="rect">
            <a:avLst/>
          </a:prstGeom>
          <a:ln>
            <a:solidFill>
              <a:srgbClr val="000000"/>
            </a:solidFill>
          </a:ln>
        </p:spPr>
      </p:pic>
      <p:pic>
        <p:nvPicPr>
          <p:cNvPr id="3" name="Picture 2" descr="Screen Shot 2015-03-15 at 6.24.52 PM.png"/>
          <p:cNvPicPr>
            <a:picLocks noChangeAspect="1"/>
          </p:cNvPicPr>
          <p:nvPr/>
        </p:nvPicPr>
        <p:blipFill rotWithShape="1">
          <a:blip r:embed="rId4">
            <a:extLst>
              <a:ext uri="{28A0092B-C50C-407E-A947-70E740481C1C}">
                <a14:useLocalDpi xmlns:a14="http://schemas.microsoft.com/office/drawing/2010/main" val="0"/>
              </a:ext>
            </a:extLst>
          </a:blip>
          <a:srcRect l="22613" t="25554" r="23793" b="22854"/>
          <a:stretch/>
        </p:blipFill>
        <p:spPr>
          <a:xfrm>
            <a:off x="743890" y="2229842"/>
            <a:ext cx="7792576" cy="4219585"/>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spTree>
    <p:extLst>
      <p:ext uri="{BB962C8B-B14F-4D97-AF65-F5344CB8AC3E}">
        <p14:creationId xmlns:p14="http://schemas.microsoft.com/office/powerpoint/2010/main" val="11268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Crowdsourcing</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188" t="10351" r="13981" b="14797"/>
          <a:stretch/>
        </p:blipFill>
        <p:spPr>
          <a:xfrm>
            <a:off x="457200" y="1258906"/>
            <a:ext cx="8229600" cy="5359913"/>
          </a:xfr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spTree>
    <p:extLst>
      <p:ext uri="{BB962C8B-B14F-4D97-AF65-F5344CB8AC3E}">
        <p14:creationId xmlns:p14="http://schemas.microsoft.com/office/powerpoint/2010/main" val="20866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Crowdsourcing</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7149" r="24418" b="14398"/>
          <a:stretch/>
        </p:blipFill>
        <p:spPr>
          <a:xfrm>
            <a:off x="630764" y="1417638"/>
            <a:ext cx="7882472" cy="5113617"/>
          </a:xfr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1688" t="12233" r="18702" b="22935"/>
          <a:stretch/>
        </p:blipFill>
        <p:spPr>
          <a:xfrm>
            <a:off x="6614597" y="1872471"/>
            <a:ext cx="2254732" cy="4658784"/>
          </a:xfrm>
          <a:prstGeom prst="rect">
            <a:avLst/>
          </a:prstGeom>
          <a:ln>
            <a:solidFill>
              <a:schemeClr val="tx1"/>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2208" t="10989" r="26412" b="53478"/>
          <a:stretch/>
        </p:blipFill>
        <p:spPr>
          <a:xfrm>
            <a:off x="274671" y="2303815"/>
            <a:ext cx="1852551" cy="3615048"/>
          </a:xfrm>
          <a:prstGeom prst="rect">
            <a:avLst/>
          </a:prstGeom>
          <a:ln>
            <a:solidFill>
              <a:schemeClr val="tx1"/>
            </a:solidFill>
          </a:ln>
        </p:spPr>
      </p:pic>
    </p:spTree>
    <p:extLst>
      <p:ext uri="{BB962C8B-B14F-4D97-AF65-F5344CB8AC3E}">
        <p14:creationId xmlns:p14="http://schemas.microsoft.com/office/powerpoint/2010/main" val="17096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
        <p:nvSpPr>
          <p:cNvPr id="2" name="Title 1"/>
          <p:cNvSpPr>
            <a:spLocks noGrp="1"/>
          </p:cNvSpPr>
          <p:nvPr>
            <p:ph type="title"/>
          </p:nvPr>
        </p:nvSpPr>
        <p:spPr/>
        <p:txBody>
          <a:bodyPr/>
          <a:lstStyle/>
          <a:p>
            <a:endParaRPr lang="en-US" dirty="0"/>
          </a:p>
        </p:txBody>
      </p:sp>
      <p:pic>
        <p:nvPicPr>
          <p:cNvPr id="5" name="Picture 4" descr="Screen Shot 2015-03-17 at 9.50.01 PM.png"/>
          <p:cNvPicPr>
            <a:picLocks noChangeAspect="1"/>
          </p:cNvPicPr>
          <p:nvPr/>
        </p:nvPicPr>
        <p:blipFill rotWithShape="1">
          <a:blip r:embed="rId3">
            <a:extLst>
              <a:ext uri="{28A0092B-C50C-407E-A947-70E740481C1C}">
                <a14:useLocalDpi xmlns:a14="http://schemas.microsoft.com/office/drawing/2010/main" val="0"/>
              </a:ext>
            </a:extLst>
          </a:blip>
          <a:srcRect l="34603" t="10666" r="13250" b="9788"/>
          <a:stretch/>
        </p:blipFill>
        <p:spPr>
          <a:xfrm>
            <a:off x="341727" y="519490"/>
            <a:ext cx="6313354" cy="6018947"/>
          </a:xfrm>
          <a:prstGeom prst="rect">
            <a:avLst/>
          </a:prstGeom>
          <a:ln>
            <a:solidFill>
              <a:schemeClr val="tx1"/>
            </a:solidFill>
          </a:ln>
        </p:spPr>
      </p:pic>
      <p:pic>
        <p:nvPicPr>
          <p:cNvPr id="4" name="Picture 3" descr="Screen Shot 2015-03-17 at 9.57.14 PM.png"/>
          <p:cNvPicPr>
            <a:picLocks noChangeAspect="1"/>
          </p:cNvPicPr>
          <p:nvPr/>
        </p:nvPicPr>
        <p:blipFill rotWithShape="1">
          <a:blip r:embed="rId3">
            <a:extLst>
              <a:ext uri="{28A0092B-C50C-407E-A947-70E740481C1C}">
                <a14:useLocalDpi xmlns:a14="http://schemas.microsoft.com/office/drawing/2010/main" val="0"/>
              </a:ext>
            </a:extLst>
          </a:blip>
          <a:srcRect l="34603" t="11056" r="13981" b="11541"/>
          <a:stretch/>
        </p:blipFill>
        <p:spPr>
          <a:xfrm>
            <a:off x="2338957" y="500040"/>
            <a:ext cx="6417777" cy="6038397"/>
          </a:xfrm>
          <a:prstGeom prst="rect">
            <a:avLst/>
          </a:prstGeom>
          <a:ln>
            <a:solidFill>
              <a:schemeClr val="tx1"/>
            </a:solidFill>
          </a:ln>
        </p:spPr>
      </p:pic>
      <p:sp>
        <p:nvSpPr>
          <p:cNvPr id="7" name="TextBox 6"/>
          <p:cNvSpPr txBox="1"/>
          <p:nvPr/>
        </p:nvSpPr>
        <p:spPr>
          <a:xfrm>
            <a:off x="6301580" y="1643040"/>
            <a:ext cx="1928020" cy="553998"/>
          </a:xfrm>
          <a:prstGeom prst="rect">
            <a:avLst/>
          </a:prstGeom>
          <a:solidFill>
            <a:srgbClr val="92D050"/>
          </a:solidFill>
          <a:ln>
            <a:solidFill>
              <a:srgbClr val="92D050"/>
            </a:solidFill>
          </a:ln>
        </p:spPr>
        <p:txBody>
          <a:bodyPr wrap="square" rtlCol="0">
            <a:spAutoFit/>
          </a:bodyPr>
          <a:lstStyle/>
          <a:p>
            <a:r>
              <a:rPr lang="en-US" sz="3000" dirty="0" err="1" smtClean="0"/>
              <a:t>TweetDeck</a:t>
            </a:r>
            <a:endParaRPr lang="en-US" sz="3000" dirty="0"/>
          </a:p>
        </p:txBody>
      </p:sp>
    </p:spTree>
    <p:extLst>
      <p:ext uri="{BB962C8B-B14F-4D97-AF65-F5344CB8AC3E}">
        <p14:creationId xmlns:p14="http://schemas.microsoft.com/office/powerpoint/2010/main" val="15761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Hashtags</a:t>
            </a:r>
            <a:endParaRPr lang="en-US" dirty="0"/>
          </a:p>
        </p:txBody>
      </p:sp>
      <p:sp>
        <p:nvSpPr>
          <p:cNvPr id="3" name="Content Placeholder 2"/>
          <p:cNvSpPr>
            <a:spLocks noGrp="1"/>
          </p:cNvSpPr>
          <p:nvPr>
            <p:ph idx="1"/>
          </p:nvPr>
        </p:nvSpPr>
        <p:spPr>
          <a:xfrm>
            <a:off x="457200" y="1310508"/>
            <a:ext cx="8229600" cy="4525963"/>
          </a:xfrm>
        </p:spPr>
        <p:txBody>
          <a:bodyPr/>
          <a:lstStyle/>
          <a:p>
            <a:r>
              <a:rPr lang="en-US" dirty="0" smtClean="0"/>
              <a:t>Sort and follow </a:t>
            </a:r>
            <a:r>
              <a:rPr lang="en-US" dirty="0"/>
              <a:t>trends with </a:t>
            </a:r>
            <a:r>
              <a:rPr lang="en-US" dirty="0" smtClean="0"/>
              <a:t>#</a:t>
            </a:r>
            <a:r>
              <a:rPr lang="en-US" dirty="0" err="1" smtClean="0"/>
              <a:t>hashtags</a:t>
            </a:r>
            <a:endParaRPr lang="en-US" dirty="0" smtClean="0"/>
          </a:p>
          <a:p>
            <a:pPr marL="0" indent="0">
              <a:buNone/>
            </a:pPr>
            <a:endParaRPr lang="en-US" dirty="0"/>
          </a:p>
          <a:p>
            <a:pPr marL="0" indent="0">
              <a:buNone/>
            </a:pPr>
            <a:endParaRPr lang="en-US" dirty="0" smtClean="0"/>
          </a:p>
        </p:txBody>
      </p:sp>
      <p:pic>
        <p:nvPicPr>
          <p:cNvPr id="7" name="Picture 6" descr="Screen Shot 2015-04-16 at 5.08.26 PM.png"/>
          <p:cNvPicPr>
            <a:picLocks noChangeAspect="1"/>
          </p:cNvPicPr>
          <p:nvPr/>
        </p:nvPicPr>
        <p:blipFill rotWithShape="1">
          <a:blip r:embed="rId3">
            <a:extLst>
              <a:ext uri="{28A0092B-C50C-407E-A947-70E740481C1C}">
                <a14:useLocalDpi xmlns:a14="http://schemas.microsoft.com/office/drawing/2010/main" val="0"/>
              </a:ext>
            </a:extLst>
          </a:blip>
          <a:srcRect l="25530" t="10915" r="13403" b="9441"/>
          <a:stretch/>
        </p:blipFill>
        <p:spPr>
          <a:xfrm>
            <a:off x="457200" y="2097741"/>
            <a:ext cx="6304263" cy="4624873"/>
          </a:xfrm>
          <a:prstGeom prst="rect">
            <a:avLst/>
          </a:prstGeom>
          <a:ln>
            <a:solidFill>
              <a:schemeClr val="tx1"/>
            </a:solidFill>
          </a:ln>
        </p:spPr>
      </p:pic>
      <p:pic>
        <p:nvPicPr>
          <p:cNvPr id="6" name="Picture 5" descr="Screen Shot 2015-04-19 at 9.43.11 PM.png"/>
          <p:cNvPicPr>
            <a:picLocks noChangeAspect="1"/>
          </p:cNvPicPr>
          <p:nvPr/>
        </p:nvPicPr>
        <p:blipFill rotWithShape="1">
          <a:blip r:embed="rId3">
            <a:extLst>
              <a:ext uri="{28A0092B-C50C-407E-A947-70E740481C1C}">
                <a14:useLocalDpi xmlns:a14="http://schemas.microsoft.com/office/drawing/2010/main" val="0"/>
              </a:ext>
            </a:extLst>
          </a:blip>
          <a:srcRect l="24309" t="12931" r="26125" b="15060"/>
          <a:stretch/>
        </p:blipFill>
        <p:spPr>
          <a:xfrm>
            <a:off x="1539426" y="1885353"/>
            <a:ext cx="5373973" cy="4879509"/>
          </a:xfrm>
          <a:prstGeom prst="rect">
            <a:avLst/>
          </a:prstGeom>
          <a:ln>
            <a:solidFill>
              <a:schemeClr val="tx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088" t="11965" r="65441" b="24455"/>
          <a:stretch/>
        </p:blipFill>
        <p:spPr>
          <a:xfrm>
            <a:off x="305264" y="1885240"/>
            <a:ext cx="2024045" cy="4883220"/>
          </a:xfrm>
          <a:prstGeom prst="rect">
            <a:avLst/>
          </a:prstGeom>
          <a:ln>
            <a:solidFill>
              <a:schemeClr val="tx1"/>
            </a:solidFill>
          </a:ln>
        </p:spPr>
      </p:pic>
      <p:pic>
        <p:nvPicPr>
          <p:cNvPr id="9"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
        <p:nvSpPr>
          <p:cNvPr id="5" name="TextBox 4"/>
          <p:cNvSpPr txBox="1"/>
          <p:nvPr/>
        </p:nvSpPr>
        <p:spPr>
          <a:xfrm>
            <a:off x="5819312" y="2471185"/>
            <a:ext cx="3324687" cy="1938992"/>
          </a:xfrm>
          <a:prstGeom prst="rect">
            <a:avLst/>
          </a:prstGeom>
          <a:solidFill>
            <a:schemeClr val="bg1"/>
          </a:solidFill>
        </p:spPr>
        <p:txBody>
          <a:bodyPr wrap="square" rtlCol="0">
            <a:spAutoFit/>
          </a:bodyPr>
          <a:lstStyle/>
          <a:p>
            <a:r>
              <a:rPr lang="en-US" sz="4000" dirty="0" smtClean="0"/>
              <a:t>#Mushrooms </a:t>
            </a:r>
          </a:p>
          <a:p>
            <a:r>
              <a:rPr lang="en-US" sz="4000" dirty="0" smtClean="0"/>
              <a:t>#</a:t>
            </a:r>
            <a:r>
              <a:rPr lang="en-US" sz="4000" dirty="0" err="1" smtClean="0"/>
              <a:t>FungalFriday</a:t>
            </a:r>
            <a:endParaRPr lang="en-US" sz="4000" dirty="0" smtClean="0"/>
          </a:p>
          <a:p>
            <a:r>
              <a:rPr lang="en-US" sz="4000" dirty="0" smtClean="0"/>
              <a:t>#</a:t>
            </a:r>
            <a:r>
              <a:rPr lang="en-US" sz="4000" dirty="0" err="1" smtClean="0"/>
              <a:t>FungiFashion</a:t>
            </a:r>
            <a:endParaRPr lang="en-US" sz="4000" dirty="0" smtClean="0"/>
          </a:p>
        </p:txBody>
      </p:sp>
    </p:spTree>
    <p:extLst>
      <p:ext uri="{BB962C8B-B14F-4D97-AF65-F5344CB8AC3E}">
        <p14:creationId xmlns:p14="http://schemas.microsoft.com/office/powerpoint/2010/main" val="16955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Academics on Twitter</a:t>
            </a:r>
            <a:endParaRPr lang="en-US" dirty="0"/>
          </a:p>
        </p:txBody>
      </p:sp>
      <p:sp>
        <p:nvSpPr>
          <p:cNvPr id="5" name="Content Placeholder 4"/>
          <p:cNvSpPr>
            <a:spLocks noGrp="1"/>
          </p:cNvSpPr>
          <p:nvPr>
            <p:ph idx="1"/>
          </p:nvPr>
        </p:nvSpPr>
        <p:spPr/>
        <p:txBody>
          <a:bodyPr>
            <a:normAutofit fontScale="92500"/>
          </a:bodyPr>
          <a:lstStyle/>
          <a:p>
            <a:r>
              <a:rPr lang="en-US" dirty="0"/>
              <a:t>Conference participants are 10-28% more likely to use </a:t>
            </a:r>
            <a:r>
              <a:rPr lang="en-US" dirty="0" err="1"/>
              <a:t>hashtags</a:t>
            </a:r>
            <a:r>
              <a:rPr lang="en-US" dirty="0"/>
              <a:t> than the average Twitter user</a:t>
            </a:r>
          </a:p>
          <a:p>
            <a:r>
              <a:rPr lang="en-US" dirty="0" smtClean="0"/>
              <a:t>Of </a:t>
            </a:r>
            <a:r>
              <a:rPr lang="en-US" dirty="0"/>
              <a:t>academics on twitter, over 80% find it useful for academic </a:t>
            </a:r>
            <a:r>
              <a:rPr lang="en-US" dirty="0" smtClean="0"/>
              <a:t>work</a:t>
            </a:r>
            <a:endParaRPr lang="en-US" dirty="0"/>
          </a:p>
          <a:p>
            <a:r>
              <a:rPr lang="en-US" dirty="0" smtClean="0"/>
              <a:t>Approximately </a:t>
            </a:r>
            <a:r>
              <a:rPr lang="en-US" dirty="0"/>
              <a:t>30</a:t>
            </a:r>
            <a:r>
              <a:rPr lang="en-US" dirty="0" smtClean="0"/>
              <a:t>% of </a:t>
            </a:r>
            <a:r>
              <a:rPr lang="en-US" dirty="0"/>
              <a:t>tweets sent by academics contain a hyperlink to a peer-reviewed </a:t>
            </a:r>
            <a:r>
              <a:rPr lang="en-US" dirty="0" smtClean="0"/>
              <a:t>resource</a:t>
            </a:r>
          </a:p>
          <a:p>
            <a:r>
              <a:rPr lang="en-US" dirty="0" smtClean="0"/>
              <a:t>Academic tweets are 9x more likely to be </a:t>
            </a:r>
            <a:r>
              <a:rPr lang="en-US" dirty="0" err="1" smtClean="0"/>
              <a:t>retweeted</a:t>
            </a:r>
            <a:r>
              <a:rPr lang="en-US" dirty="0" smtClean="0"/>
              <a:t> than non-academic tweets</a:t>
            </a:r>
          </a:p>
        </p:txBody>
      </p:sp>
      <p:pic>
        <p:nvPicPr>
          <p:cNvPr id="7"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36370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citation rates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05" y="1202547"/>
            <a:ext cx="7025425" cy="5531019"/>
          </a:xfrm>
          <a:ln>
            <a:solidFill>
              <a:schemeClr val="tx1"/>
            </a:solidFill>
          </a:ln>
        </p:spPr>
      </p:pic>
      <p:pic>
        <p:nvPicPr>
          <p:cNvPr id="4"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803" y="1202547"/>
            <a:ext cx="6527992" cy="5531020"/>
          </a:xfrm>
          <a:prstGeom prst="rect">
            <a:avLst/>
          </a:prstGeom>
          <a:ln>
            <a:solidFill>
              <a:schemeClr val="tx1"/>
            </a:solidFill>
          </a:ln>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17" y="1206961"/>
            <a:ext cx="5288692" cy="5331690"/>
          </a:xfrm>
          <a:prstGeom prst="rect">
            <a:avLst/>
          </a:prstGeom>
        </p:spPr>
      </p:pic>
    </p:spTree>
    <p:extLst>
      <p:ext uri="{BB962C8B-B14F-4D97-AF65-F5344CB8AC3E}">
        <p14:creationId xmlns:p14="http://schemas.microsoft.com/office/powerpoint/2010/main" val="14571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35821</TotalTime>
  <Words>7929</Words>
  <Application>Microsoft Macintosh PowerPoint</Application>
  <PresentationFormat>On-screen Show (4:3)</PresentationFormat>
  <Paragraphs>519</Paragraphs>
  <Slides>53</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Calibri</vt:lpstr>
      <vt:lpstr>Mangal</vt:lpstr>
      <vt:lpstr>Wingdings</vt:lpstr>
      <vt:lpstr>Arial</vt:lpstr>
      <vt:lpstr>Office Theme</vt:lpstr>
      <vt:lpstr> How to Use Social Media to Boost Your Research Career</vt:lpstr>
      <vt:lpstr>About me…</vt:lpstr>
      <vt:lpstr>PowerPoint Presentation</vt:lpstr>
      <vt:lpstr>Outline</vt:lpstr>
      <vt:lpstr>Twitter</vt:lpstr>
      <vt:lpstr>PowerPoint Presentation</vt:lpstr>
      <vt:lpstr>#Hashtags</vt:lpstr>
      <vt:lpstr>Academics on Twitter</vt:lpstr>
      <vt:lpstr>Increase citation rates</vt:lpstr>
      <vt:lpstr>Career Opportunities</vt:lpstr>
      <vt:lpstr>Other Twitter Uses</vt:lpstr>
      <vt:lpstr>Get started</vt:lpstr>
      <vt:lpstr>Bio disclaimers</vt:lpstr>
      <vt:lpstr>Twitter Tips</vt:lpstr>
      <vt:lpstr>Brevity</vt:lpstr>
      <vt:lpstr>Twitter Abbreviations:  Technical</vt:lpstr>
      <vt:lpstr>Twitter Abbreviations:  Conversational</vt:lpstr>
      <vt:lpstr>Twitter Analytics</vt:lpstr>
      <vt:lpstr>Facebook</vt:lpstr>
      <vt:lpstr>Facebook</vt:lpstr>
      <vt:lpstr>Awesome potential</vt:lpstr>
      <vt:lpstr>Facebook Group tips</vt:lpstr>
      <vt:lpstr>Blogs</vt:lpstr>
      <vt:lpstr>General Writing Tips</vt:lpstr>
      <vt:lpstr>General Writing Tips</vt:lpstr>
      <vt:lpstr>General Writing Tips</vt:lpstr>
      <vt:lpstr>Science Journalism</vt:lpstr>
      <vt:lpstr>Science Journalism</vt:lpstr>
      <vt:lpstr>Science Journalism Tips</vt:lpstr>
      <vt:lpstr>Science is Writing</vt:lpstr>
      <vt:lpstr>Writing science</vt:lpstr>
      <vt:lpstr>Writing for science money</vt:lpstr>
      <vt:lpstr>Free trip to China!</vt:lpstr>
      <vt:lpstr>Odds and Ends</vt:lpstr>
      <vt:lpstr>Summary</vt:lpstr>
      <vt:lpstr>Get out there!</vt:lpstr>
      <vt:lpstr>Slides available for download at:</vt:lpstr>
      <vt:lpstr>Citizen Science: Quantify insect damage in an invasive mushroom! </vt:lpstr>
      <vt:lpstr>Quantify insect damage</vt:lpstr>
      <vt:lpstr>More Writing Tips</vt:lpstr>
      <vt:lpstr>General media sources</vt:lpstr>
      <vt:lpstr>Twitter Sources</vt:lpstr>
      <vt:lpstr>Facebook Sources</vt:lpstr>
      <vt:lpstr>Blog sources</vt:lpstr>
      <vt:lpstr>Fundraising </vt:lpstr>
      <vt:lpstr>“We love GMOs  and Vaccines”</vt:lpstr>
      <vt:lpstr>But be careful…</vt:lpstr>
      <vt:lpstr>More career opportunities: Popular Science</vt:lpstr>
      <vt:lpstr>Science is Writing</vt:lpstr>
      <vt:lpstr>Crowdsourcing</vt:lpstr>
      <vt:lpstr>Crowdsourcing</vt:lpstr>
      <vt:lpstr>Crowdsourcing</vt:lpstr>
      <vt:lpstr>Crowdsourcing</vt:lpstr>
    </vt:vector>
  </TitlesOfParts>
  <Company>Harvard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Internet for Fame, Fortune, &amp; Profit: Mycology Meets Social Media</dc:title>
  <dc:creator>Anne Pringle</dc:creator>
  <cp:lastModifiedBy>Microsoft Office User</cp:lastModifiedBy>
  <cp:revision>440</cp:revision>
  <cp:lastPrinted>2015-03-18T23:16:11Z</cp:lastPrinted>
  <dcterms:created xsi:type="dcterms:W3CDTF">2015-03-06T02:37:18Z</dcterms:created>
  <dcterms:modified xsi:type="dcterms:W3CDTF">2018-08-30T04:16:43Z</dcterms:modified>
</cp:coreProperties>
</file>